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0"/>
  </p:notesMasterIdLst>
  <p:handoutMasterIdLst>
    <p:handoutMasterId r:id="rId81"/>
  </p:handoutMasterIdLst>
  <p:sldIdLst>
    <p:sldId id="256" r:id="rId2"/>
    <p:sldId id="258" r:id="rId3"/>
    <p:sldId id="279" r:id="rId4"/>
    <p:sldId id="280" r:id="rId5"/>
    <p:sldId id="290" r:id="rId6"/>
    <p:sldId id="291" r:id="rId7"/>
    <p:sldId id="283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2" r:id="rId17"/>
    <p:sldId id="308" r:id="rId18"/>
    <p:sldId id="304" r:id="rId19"/>
    <p:sldId id="309" r:id="rId20"/>
    <p:sldId id="310" r:id="rId21"/>
    <p:sldId id="311" r:id="rId22"/>
    <p:sldId id="315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9" r:id="rId34"/>
    <p:sldId id="327" r:id="rId35"/>
    <p:sldId id="328" r:id="rId36"/>
    <p:sldId id="316" r:id="rId37"/>
    <p:sldId id="330" r:id="rId38"/>
    <p:sldId id="333" r:id="rId39"/>
    <p:sldId id="331" r:id="rId40"/>
    <p:sldId id="286" r:id="rId41"/>
    <p:sldId id="334" r:id="rId42"/>
    <p:sldId id="312" r:id="rId43"/>
    <p:sldId id="336" r:id="rId44"/>
    <p:sldId id="335" r:id="rId45"/>
    <p:sldId id="337" r:id="rId46"/>
    <p:sldId id="332" r:id="rId47"/>
    <p:sldId id="339" r:id="rId48"/>
    <p:sldId id="338" r:id="rId49"/>
    <p:sldId id="340" r:id="rId50"/>
    <p:sldId id="341" r:id="rId51"/>
    <p:sldId id="343" r:id="rId52"/>
    <p:sldId id="344" r:id="rId53"/>
    <p:sldId id="345" r:id="rId54"/>
    <p:sldId id="346" r:id="rId55"/>
    <p:sldId id="347" r:id="rId56"/>
    <p:sldId id="348" r:id="rId57"/>
    <p:sldId id="350" r:id="rId58"/>
    <p:sldId id="287" r:id="rId59"/>
    <p:sldId id="351" r:id="rId60"/>
    <p:sldId id="357" r:id="rId61"/>
    <p:sldId id="355" r:id="rId62"/>
    <p:sldId id="356" r:id="rId63"/>
    <p:sldId id="358" r:id="rId64"/>
    <p:sldId id="362" r:id="rId65"/>
    <p:sldId id="360" r:id="rId66"/>
    <p:sldId id="359" r:id="rId67"/>
    <p:sldId id="363" r:id="rId68"/>
    <p:sldId id="364" r:id="rId69"/>
    <p:sldId id="369" r:id="rId70"/>
    <p:sldId id="367" r:id="rId71"/>
    <p:sldId id="368" r:id="rId72"/>
    <p:sldId id="370" r:id="rId73"/>
    <p:sldId id="371" r:id="rId74"/>
    <p:sldId id="372" r:id="rId75"/>
    <p:sldId id="374" r:id="rId76"/>
    <p:sldId id="373" r:id="rId77"/>
    <p:sldId id="352" r:id="rId78"/>
    <p:sldId id="307" r:id="rId79"/>
  </p:sldIdLst>
  <p:sldSz cx="12192000" cy="6858000"/>
  <p:notesSz cx="9144000" cy="6858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Enjmeucw5ZzPPSJGiF/xBQ==" hashData="mWI9eLU+w/s4pzp9uBRKfdCeVFipAiLiG7sea+iJawLDhiuJDmHLT2v0c5XbXLWy0dX6uQdrfszw2pF/GYJWR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55" autoAdjust="0"/>
    <p:restoredTop sz="94660"/>
  </p:normalViewPr>
  <p:slideViewPr>
    <p:cSldViewPr snapToGrid="0">
      <p:cViewPr varScale="1">
        <p:scale>
          <a:sx n="70" d="100"/>
          <a:sy n="70" d="100"/>
        </p:scale>
        <p:origin x="8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8325-CF90-4207-9567-0F1EDECDD70A}" type="datetimeFigureOut">
              <a:rPr lang="es-PE" smtClean="0"/>
              <a:t>16/04/2019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9F911-9517-44E5-AEB3-2CE8181FEE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848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A6365-52E5-4BA0-AE46-7542EFEAAE0E}" type="datetimeFigureOut">
              <a:rPr lang="es-PE" smtClean="0"/>
              <a:t>16/04/2019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4CB15-A6FD-4DDE-A614-74197269D0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27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305280" y="990824"/>
            <a:ext cx="11479680" cy="0"/>
          </a:xfrm>
          <a:prstGeom prst="line">
            <a:avLst/>
          </a:prstGeom>
          <a:noFill/>
          <a:ln w="666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305280" y="1447353"/>
            <a:ext cx="3047040" cy="2514504"/>
            <a:chOff x="144" y="912"/>
            <a:chExt cx="1440" cy="1584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960" y="912"/>
              <a:ext cx="52" cy="9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844" y="912"/>
              <a:ext cx="52" cy="8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727" y="912"/>
              <a:ext cx="52" cy="7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10" y="912"/>
              <a:ext cx="52" cy="6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494" y="912"/>
              <a:ext cx="52" cy="4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377" y="912"/>
              <a:ext cx="52" cy="3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260" y="912"/>
              <a:ext cx="52" cy="2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144" y="912"/>
              <a:ext cx="52" cy="1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1077" y="912"/>
              <a:ext cx="49" cy="10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1191" y="912"/>
              <a:ext cx="49" cy="1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1304" y="912"/>
              <a:ext cx="49" cy="13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418" y="912"/>
              <a:ext cx="52" cy="14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1535" y="912"/>
              <a:ext cx="49" cy="15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</p:grp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355200" y="6172488"/>
            <a:ext cx="11481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sp>
        <p:nvSpPr>
          <p:cNvPr id="393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60801" y="1371600"/>
            <a:ext cx="7823200" cy="22860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93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7721600" cy="1447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 b="1"/>
            </a:lvl1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2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8641" y="6248818"/>
            <a:ext cx="2845440" cy="456527"/>
          </a:xfrm>
        </p:spPr>
        <p:txBody>
          <a:bodyPr/>
          <a:lstStyle>
            <a:lvl1pPr>
              <a:defRPr/>
            </a:lvl1pPr>
          </a:lstStyle>
          <a:p>
            <a:fld id="{5F55A5A9-0DE2-4DEE-A48F-0754DA64D41A}" type="datetime1">
              <a:rPr lang="es-PE" smtClean="0"/>
              <a:t>16/04/2019</a:t>
            </a:fld>
            <a:endParaRPr lang="es-PE"/>
          </a:p>
        </p:txBody>
      </p:sp>
      <p:sp>
        <p:nvSpPr>
          <p:cNvPr id="21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482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B18F867-0A36-48A3-A8B7-DC68BBA749C7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309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245600" y="457200"/>
            <a:ext cx="2336800" cy="5638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235201" y="457200"/>
            <a:ext cx="6807200" cy="56388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B9C8427-083B-4914-B2AC-48B833CC31B2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958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35201" y="457200"/>
            <a:ext cx="93472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2235201" y="1981200"/>
            <a:ext cx="9347200" cy="4114800"/>
          </a:xfrm>
        </p:spPr>
        <p:txBody>
          <a:bodyPr/>
          <a:lstStyle/>
          <a:p>
            <a:pPr lvl="0"/>
            <a:r>
              <a:rPr lang="es-ES" noProof="0" smtClean="0"/>
              <a:t>Haga clic en el icono para agregar una tabla</a:t>
            </a:r>
            <a:endParaRPr lang="es-PE" noProof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B65A29A-06C7-4712-9569-DF99600922DC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82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AF62C70-E5C8-493A-85BD-58351D4B073B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2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25" indent="0">
              <a:buNone/>
              <a:defRPr sz="1900"/>
            </a:lvl2pPr>
            <a:lvl3pPr marL="957848" indent="0">
              <a:buNone/>
              <a:defRPr sz="1700"/>
            </a:lvl3pPr>
            <a:lvl4pPr marL="1436773" indent="0">
              <a:buNone/>
              <a:defRPr sz="1400"/>
            </a:lvl4pPr>
            <a:lvl5pPr marL="1915696" indent="0">
              <a:buNone/>
              <a:defRPr sz="1400"/>
            </a:lvl5pPr>
            <a:lvl6pPr marL="2394621" indent="0">
              <a:buNone/>
              <a:defRPr sz="1400"/>
            </a:lvl6pPr>
            <a:lvl7pPr marL="2873545" indent="0">
              <a:buNone/>
              <a:defRPr sz="1400"/>
            </a:lvl7pPr>
            <a:lvl8pPr marL="3352469" indent="0">
              <a:buNone/>
              <a:defRPr sz="1400"/>
            </a:lvl8pPr>
            <a:lvl9pPr marL="3831393" indent="0">
              <a:buNone/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758CBA1-8F08-4C73-85DA-AF53014F1650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07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235200" y="1981200"/>
            <a:ext cx="4572000" cy="411480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010400" y="1981200"/>
            <a:ext cx="4572000" cy="411480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B68AFED-D140-4B61-A5DB-BB95671C6BD7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45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1" y="1535114"/>
            <a:ext cx="5386918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25" indent="0">
              <a:buNone/>
              <a:defRPr sz="2100" b="1"/>
            </a:lvl2pPr>
            <a:lvl3pPr marL="957848" indent="0">
              <a:buNone/>
              <a:defRPr sz="1900" b="1"/>
            </a:lvl3pPr>
            <a:lvl4pPr marL="1436773" indent="0">
              <a:buNone/>
              <a:defRPr sz="1700" b="1"/>
            </a:lvl4pPr>
            <a:lvl5pPr marL="1915696" indent="0">
              <a:buNone/>
              <a:defRPr sz="1700" b="1"/>
            </a:lvl5pPr>
            <a:lvl6pPr marL="2394621" indent="0">
              <a:buNone/>
              <a:defRPr sz="1700" b="1"/>
            </a:lvl6pPr>
            <a:lvl7pPr marL="2873545" indent="0">
              <a:buNone/>
              <a:defRPr sz="1700" b="1"/>
            </a:lvl7pPr>
            <a:lvl8pPr marL="3352469" indent="0">
              <a:buNone/>
              <a:defRPr sz="1700" b="1"/>
            </a:lvl8pPr>
            <a:lvl9pPr marL="3831393" indent="0">
              <a:buNone/>
              <a:defRPr sz="17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8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25" indent="0">
              <a:buNone/>
              <a:defRPr sz="2100" b="1"/>
            </a:lvl2pPr>
            <a:lvl3pPr marL="957848" indent="0">
              <a:buNone/>
              <a:defRPr sz="1900" b="1"/>
            </a:lvl3pPr>
            <a:lvl4pPr marL="1436773" indent="0">
              <a:buNone/>
              <a:defRPr sz="1700" b="1"/>
            </a:lvl4pPr>
            <a:lvl5pPr marL="1915696" indent="0">
              <a:buNone/>
              <a:defRPr sz="1700" b="1"/>
            </a:lvl5pPr>
            <a:lvl6pPr marL="2394621" indent="0">
              <a:buNone/>
              <a:defRPr sz="1700" b="1"/>
            </a:lvl6pPr>
            <a:lvl7pPr marL="2873545" indent="0">
              <a:buNone/>
              <a:defRPr sz="1700" b="1"/>
            </a:lvl7pPr>
            <a:lvl8pPr marL="3352469" indent="0">
              <a:buNone/>
              <a:defRPr sz="1700" b="1"/>
            </a:lvl8pPr>
            <a:lvl9pPr marL="3831393" indent="0">
              <a:buNone/>
              <a:defRPr sz="17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8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A9A543EB-22BE-4390-8356-112C271AE7D3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475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60359BC-C03D-42F9-9703-509BBF908AE9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709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C5C8AE6-9DB3-455B-9F8A-25508661EFA2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062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6" y="273052"/>
            <a:ext cx="6815666" cy="585311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78925" indent="0">
              <a:buNone/>
              <a:defRPr sz="1200"/>
            </a:lvl2pPr>
            <a:lvl3pPr marL="957848" indent="0">
              <a:buNone/>
              <a:defRPr sz="1000"/>
            </a:lvl3pPr>
            <a:lvl4pPr marL="1436773" indent="0">
              <a:buNone/>
              <a:defRPr sz="1000"/>
            </a:lvl4pPr>
            <a:lvl5pPr marL="1915696" indent="0">
              <a:buNone/>
              <a:defRPr sz="1000"/>
            </a:lvl5pPr>
            <a:lvl6pPr marL="2394621" indent="0">
              <a:buNone/>
              <a:defRPr sz="1000"/>
            </a:lvl6pPr>
            <a:lvl7pPr marL="2873545" indent="0">
              <a:buNone/>
              <a:defRPr sz="1000"/>
            </a:lvl7pPr>
            <a:lvl8pPr marL="3352469" indent="0">
              <a:buNone/>
              <a:defRPr sz="1000"/>
            </a:lvl8pPr>
            <a:lvl9pPr marL="383139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0FFE91-0D61-43D5-8B7A-F3D063346CC1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31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300"/>
            </a:lvl1pPr>
            <a:lvl2pPr marL="478925" indent="0">
              <a:buNone/>
              <a:defRPr sz="2900"/>
            </a:lvl2pPr>
            <a:lvl3pPr marL="957848" indent="0">
              <a:buNone/>
              <a:defRPr sz="2500"/>
            </a:lvl3pPr>
            <a:lvl4pPr marL="1436773" indent="0">
              <a:buNone/>
              <a:defRPr sz="2100"/>
            </a:lvl4pPr>
            <a:lvl5pPr marL="1915696" indent="0">
              <a:buNone/>
              <a:defRPr sz="2100"/>
            </a:lvl5pPr>
            <a:lvl6pPr marL="2394621" indent="0">
              <a:buNone/>
              <a:defRPr sz="2100"/>
            </a:lvl6pPr>
            <a:lvl7pPr marL="2873545" indent="0">
              <a:buNone/>
              <a:defRPr sz="2100"/>
            </a:lvl7pPr>
            <a:lvl8pPr marL="3352469" indent="0">
              <a:buNone/>
              <a:defRPr sz="2100"/>
            </a:lvl8pPr>
            <a:lvl9pPr marL="3831393" indent="0">
              <a:buNone/>
              <a:defRPr sz="21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PE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78925" indent="0">
              <a:buNone/>
              <a:defRPr sz="1200"/>
            </a:lvl2pPr>
            <a:lvl3pPr marL="957848" indent="0">
              <a:buNone/>
              <a:defRPr sz="1000"/>
            </a:lvl3pPr>
            <a:lvl4pPr marL="1436773" indent="0">
              <a:buNone/>
              <a:defRPr sz="1000"/>
            </a:lvl4pPr>
            <a:lvl5pPr marL="1915696" indent="0">
              <a:buNone/>
              <a:defRPr sz="1000"/>
            </a:lvl5pPr>
            <a:lvl6pPr marL="2394621" indent="0">
              <a:buNone/>
              <a:defRPr sz="1000"/>
            </a:lvl6pPr>
            <a:lvl7pPr marL="2873545" indent="0">
              <a:buNone/>
              <a:defRPr sz="1000"/>
            </a:lvl7pPr>
            <a:lvl8pPr marL="3352469" indent="0">
              <a:buNone/>
              <a:defRPr sz="1000"/>
            </a:lvl8pPr>
            <a:lvl9pPr marL="383139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60F52D9-D45B-4886-ADBC-46A50AD69E4D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13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34880" y="456528"/>
            <a:ext cx="9348480" cy="129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34880" y="1981648"/>
            <a:ext cx="9348480" cy="41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392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400" y="6248818"/>
            <a:ext cx="3859200" cy="45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pitchFamily="16" charset="0"/>
              <a:buNone/>
              <a:defRPr sz="1200" smtClean="0">
                <a:solidFill>
                  <a:schemeClr val="tx2"/>
                </a:solidFill>
              </a:defRPr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921" y="6248818"/>
            <a:ext cx="2845440" cy="45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pitchFamily="16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355200" y="6172488"/>
            <a:ext cx="11481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05280" y="305312"/>
            <a:ext cx="11479680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305281" y="456529"/>
            <a:ext cx="1660800" cy="1372464"/>
            <a:chOff x="144" y="288"/>
            <a:chExt cx="785" cy="864"/>
          </a:xfrm>
        </p:grpSpPr>
        <p:sp>
          <p:nvSpPr>
            <p:cNvPr id="1034" name="Rectangle 9"/>
            <p:cNvSpPr>
              <a:spLocks noChangeArrowheads="1"/>
            </p:cNvSpPr>
            <p:nvPr/>
          </p:nvSpPr>
          <p:spPr bwMode="auto">
            <a:xfrm>
              <a:off x="589" y="288"/>
              <a:ext cx="28" cy="5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5" name="Rectangle 10"/>
            <p:cNvSpPr>
              <a:spLocks noChangeArrowheads="1"/>
            </p:cNvSpPr>
            <p:nvPr/>
          </p:nvSpPr>
          <p:spPr bwMode="auto">
            <a:xfrm>
              <a:off x="526" y="288"/>
              <a:ext cx="28" cy="4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6" name="Rectangle 11"/>
            <p:cNvSpPr>
              <a:spLocks noChangeArrowheads="1"/>
            </p:cNvSpPr>
            <p:nvPr/>
          </p:nvSpPr>
          <p:spPr bwMode="auto">
            <a:xfrm>
              <a:off x="462" y="288"/>
              <a:ext cx="28" cy="4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7" name="Rectangle 12"/>
            <p:cNvSpPr>
              <a:spLocks noChangeArrowheads="1"/>
            </p:cNvSpPr>
            <p:nvPr/>
          </p:nvSpPr>
          <p:spPr bwMode="auto">
            <a:xfrm>
              <a:off x="398" y="288"/>
              <a:ext cx="28" cy="33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8" name="Rectangle 13"/>
            <p:cNvSpPr>
              <a:spLocks noChangeArrowheads="1"/>
            </p:cNvSpPr>
            <p:nvPr/>
          </p:nvSpPr>
          <p:spPr bwMode="auto">
            <a:xfrm>
              <a:off x="335" y="288"/>
              <a:ext cx="28" cy="2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9" name="Rectangle 14"/>
            <p:cNvSpPr>
              <a:spLocks noChangeArrowheads="1"/>
            </p:cNvSpPr>
            <p:nvPr/>
          </p:nvSpPr>
          <p:spPr bwMode="auto">
            <a:xfrm>
              <a:off x="271" y="288"/>
              <a:ext cx="28" cy="1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0" name="Rectangle 15"/>
            <p:cNvSpPr>
              <a:spLocks noChangeArrowheads="1"/>
            </p:cNvSpPr>
            <p:nvPr/>
          </p:nvSpPr>
          <p:spPr bwMode="auto">
            <a:xfrm>
              <a:off x="207" y="288"/>
              <a:ext cx="29" cy="1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1" name="Rectangle 16"/>
            <p:cNvSpPr>
              <a:spLocks noChangeArrowheads="1"/>
            </p:cNvSpPr>
            <p:nvPr/>
          </p:nvSpPr>
          <p:spPr bwMode="auto">
            <a:xfrm>
              <a:off x="144" y="288"/>
              <a:ext cx="28" cy="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2" name="Rectangle 17"/>
            <p:cNvSpPr>
              <a:spLocks noChangeArrowheads="1"/>
            </p:cNvSpPr>
            <p:nvPr/>
          </p:nvSpPr>
          <p:spPr bwMode="auto">
            <a:xfrm>
              <a:off x="653" y="288"/>
              <a:ext cx="26" cy="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3" name="Rectangle 18"/>
            <p:cNvSpPr>
              <a:spLocks noChangeArrowheads="1"/>
            </p:cNvSpPr>
            <p:nvPr/>
          </p:nvSpPr>
          <p:spPr bwMode="auto">
            <a:xfrm>
              <a:off x="715" y="288"/>
              <a:ext cx="26" cy="6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4" name="Rectangle 19"/>
            <p:cNvSpPr>
              <a:spLocks noChangeArrowheads="1"/>
            </p:cNvSpPr>
            <p:nvPr/>
          </p:nvSpPr>
          <p:spPr bwMode="auto">
            <a:xfrm>
              <a:off x="776" y="288"/>
              <a:ext cx="27" cy="7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5" name="Rectangle 20"/>
            <p:cNvSpPr>
              <a:spLocks noChangeArrowheads="1"/>
            </p:cNvSpPr>
            <p:nvPr/>
          </p:nvSpPr>
          <p:spPr bwMode="auto">
            <a:xfrm>
              <a:off x="839" y="288"/>
              <a:ext cx="28" cy="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6" name="Rectangle 21"/>
            <p:cNvSpPr>
              <a:spLocks noChangeArrowheads="1"/>
            </p:cNvSpPr>
            <p:nvPr/>
          </p:nvSpPr>
          <p:spPr bwMode="auto">
            <a:xfrm>
              <a:off x="902" y="288"/>
              <a:ext cx="27" cy="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</p:grpSp>
      <p:sp>
        <p:nvSpPr>
          <p:cNvPr id="392214" name="Rectangle 2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8641" y="6245937"/>
            <a:ext cx="2845440" cy="4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>
              <a:buFont typeface="Times New Roman" pitchFamily="16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fld id="{410F20D0-0085-489A-B456-01C99671CC9C}" type="datetime1">
              <a:rPr lang="es-PE" smtClean="0"/>
              <a:t>16/04/2019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829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5pPr>
      <a:lvl6pPr marL="478925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6pPr>
      <a:lvl7pPr marL="957848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7pPr>
      <a:lvl8pPr marL="1436773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8pPr>
      <a:lvl9pPr marL="1915696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9pPr>
    </p:titleStyle>
    <p:bodyStyle>
      <a:lvl1pPr marL="359047" indent="-3590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o"/>
        <a:defRPr sz="2900">
          <a:solidFill>
            <a:schemeClr val="tx2"/>
          </a:solidFill>
          <a:latin typeface="+mn-lt"/>
          <a:ea typeface="+mn-ea"/>
          <a:cs typeface="+mn-cs"/>
        </a:defRPr>
      </a:lvl1pPr>
      <a:lvl2pPr marL="776930" indent="-2987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700">
          <a:solidFill>
            <a:schemeClr val="tx2"/>
          </a:solidFill>
          <a:latin typeface="+mn-lt"/>
        </a:defRPr>
      </a:lvl2pPr>
      <a:lvl3pPr marL="1196321" indent="-2383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2300">
          <a:solidFill>
            <a:schemeClr val="tx2"/>
          </a:solidFill>
          <a:latin typeface="+mn-lt"/>
        </a:defRPr>
      </a:lvl3pPr>
      <a:lvl4pPr marL="1676056" indent="-2383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100">
          <a:solidFill>
            <a:schemeClr val="tx2"/>
          </a:solidFill>
          <a:latin typeface="+mn-lt"/>
        </a:defRPr>
      </a:lvl4pPr>
      <a:lvl5pPr marL="2154283" indent="-2383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5pPr>
      <a:lvl6pPr marL="2634083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6pPr>
      <a:lvl7pPr marL="3113007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7pPr>
      <a:lvl8pPr marL="3591932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8pPr>
      <a:lvl9pPr marL="4070855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9pPr>
    </p:bodyStyle>
    <p:otherStyle>
      <a:defPPr>
        <a:defRPr lang="es-PE"/>
      </a:defPPr>
      <a:lvl1pPr marL="0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25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48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73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96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621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545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469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393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Introducción a la Visión Computacional y Procesamiento </a:t>
            </a:r>
            <a:r>
              <a:rPr lang="es-PE" dirty="0" smtClean="0"/>
              <a:t>Gráfico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37529" y="5464072"/>
            <a:ext cx="4846472" cy="597090"/>
          </a:xfrm>
        </p:spPr>
        <p:txBody>
          <a:bodyPr/>
          <a:lstStyle/>
          <a:p>
            <a:r>
              <a:rPr lang="es-PE" b="0" dirty="0" smtClean="0"/>
              <a:t>Ms. Ing. Liz Sofia Pedro H.</a:t>
            </a:r>
            <a:endParaRPr lang="es-PE" b="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 bwMode="auto">
          <a:xfrm>
            <a:off x="4626592" y="3845256"/>
            <a:ext cx="4846472" cy="59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76930" indent="-2987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700">
                <a:solidFill>
                  <a:schemeClr val="tx2"/>
                </a:solidFill>
                <a:latin typeface="+mn-lt"/>
              </a:defRPr>
            </a:lvl2pPr>
            <a:lvl3pPr marL="1196321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2300">
                <a:solidFill>
                  <a:schemeClr val="tx2"/>
                </a:solidFill>
                <a:latin typeface="+mn-lt"/>
              </a:defRPr>
            </a:lvl3pPr>
            <a:lvl4pPr marL="1676056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2"/>
                </a:solidFill>
                <a:latin typeface="+mn-lt"/>
              </a:defRPr>
            </a:lvl4pPr>
            <a:lvl5pPr marL="2154283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5pPr>
            <a:lvl6pPr marL="2634083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6pPr>
            <a:lvl7pPr marL="3113007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7pPr>
            <a:lvl8pPr marL="3591932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8pPr>
            <a:lvl9pPr marL="4070855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9pPr>
          </a:lstStyle>
          <a:p>
            <a:pPr algn="ctr"/>
            <a:r>
              <a:rPr lang="es-PE" b="0" kern="0" dirty="0" smtClean="0"/>
              <a:t>I Unidad</a:t>
            </a:r>
            <a:endParaRPr lang="es-PE" b="0" kern="0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05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79" y="2169994"/>
            <a:ext cx="10031105" cy="955344"/>
          </a:xfrm>
        </p:spPr>
        <p:txBody>
          <a:bodyPr/>
          <a:lstStyle/>
          <a:p>
            <a:r>
              <a:rPr lang="es-PE" sz="2400" dirty="0" err="1" smtClean="0"/>
              <a:t>Albrecht</a:t>
            </a:r>
            <a:r>
              <a:rPr lang="es-PE" sz="2400" dirty="0" smtClean="0"/>
              <a:t> </a:t>
            </a:r>
            <a:r>
              <a:rPr lang="es-PE" sz="2400" dirty="0" err="1" smtClean="0"/>
              <a:t>Dürer</a:t>
            </a:r>
            <a:r>
              <a:rPr lang="es-PE" sz="2400" dirty="0" smtClean="0"/>
              <a:t> </a:t>
            </a:r>
            <a:r>
              <a:rPr lang="es-PE" sz="2400" dirty="0"/>
              <a:t>(1471-1528</a:t>
            </a:r>
            <a:r>
              <a:rPr lang="es-PE" sz="2400" dirty="0" smtClean="0"/>
              <a:t>) : la máquina de perspectiva, como apoyo a los pintores.</a:t>
            </a:r>
          </a:p>
          <a:p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10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21" t="2241" r="902" b="4556"/>
          <a:stretch/>
        </p:blipFill>
        <p:spPr>
          <a:xfrm>
            <a:off x="2445223" y="2934269"/>
            <a:ext cx="7977383" cy="32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79" y="2402006"/>
            <a:ext cx="9799093" cy="532264"/>
          </a:xfrm>
        </p:spPr>
        <p:txBody>
          <a:bodyPr/>
          <a:lstStyle/>
          <a:p>
            <a:r>
              <a:rPr lang="es-PE" sz="2400" dirty="0" smtClean="0"/>
              <a:t>En 1545 </a:t>
            </a:r>
            <a:r>
              <a:rPr lang="es-PE" sz="2400" dirty="0"/>
              <a:t>el </a:t>
            </a:r>
            <a:r>
              <a:rPr lang="es-PE" sz="2400" dirty="0" smtClean="0"/>
              <a:t>astrónomo </a:t>
            </a:r>
            <a:r>
              <a:rPr lang="es-PE" sz="2400" dirty="0"/>
              <a:t>Germina </a:t>
            </a:r>
            <a:r>
              <a:rPr lang="es-PE" sz="2400" dirty="0" err="1" smtClean="0"/>
              <a:t>Frisius</a:t>
            </a:r>
            <a:r>
              <a:rPr lang="es-PE" sz="2400" dirty="0" smtClean="0"/>
              <a:t>: Cámara oscura.</a:t>
            </a:r>
          </a:p>
          <a:p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11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0735" t="43850" r="24791" b="16171"/>
          <a:stretch/>
        </p:blipFill>
        <p:spPr>
          <a:xfrm>
            <a:off x="2671194" y="3050903"/>
            <a:ext cx="6431863" cy="30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80" y="2680857"/>
            <a:ext cx="6687402" cy="3392397"/>
          </a:xfrm>
        </p:spPr>
        <p:txBody>
          <a:bodyPr/>
          <a:lstStyle/>
          <a:p>
            <a:r>
              <a:rPr lang="es-PE" sz="2400" dirty="0"/>
              <a:t>En </a:t>
            </a:r>
            <a:r>
              <a:rPr lang="es-PE" sz="2400" dirty="0" smtClean="0"/>
              <a:t>1826 </a:t>
            </a:r>
            <a:r>
              <a:rPr lang="es-PE" sz="2400" dirty="0"/>
              <a:t>el </a:t>
            </a:r>
            <a:r>
              <a:rPr lang="es-PE" sz="2400" dirty="0" smtClean="0"/>
              <a:t>químico francés </a:t>
            </a:r>
            <a:r>
              <a:rPr lang="es-PE" sz="2400" dirty="0" err="1" smtClean="0"/>
              <a:t>Niepce</a:t>
            </a:r>
            <a:r>
              <a:rPr lang="es-PE" sz="2400" dirty="0" smtClean="0"/>
              <a:t>, </a:t>
            </a:r>
            <a:r>
              <a:rPr lang="es-PE" sz="2400" dirty="0" err="1" smtClean="0"/>
              <a:t>obtuvó</a:t>
            </a:r>
            <a:r>
              <a:rPr lang="es-PE" sz="2400" dirty="0" smtClean="0"/>
              <a:t> la primera fotografía</a:t>
            </a:r>
            <a:r>
              <a:rPr lang="es-PE" sz="2400" dirty="0"/>
              <a:t>, colocando una superficie fotosensible dentro de una </a:t>
            </a:r>
            <a:r>
              <a:rPr lang="es-PE" sz="2400" i="1" dirty="0" smtClean="0"/>
              <a:t>cámara oscura </a:t>
            </a:r>
            <a:r>
              <a:rPr lang="es-PE" sz="2400" dirty="0" smtClean="0"/>
              <a:t>para </a:t>
            </a:r>
            <a:r>
              <a:rPr lang="es-PE" sz="2400" dirty="0"/>
              <a:t>fijar la imagen. </a:t>
            </a:r>
            <a:endParaRPr lang="es-PE" sz="2400" dirty="0" smtClean="0"/>
          </a:p>
          <a:p>
            <a:r>
              <a:rPr lang="es-PE" sz="2400" dirty="0" smtClean="0"/>
              <a:t>En1838 </a:t>
            </a:r>
            <a:r>
              <a:rPr lang="es-PE" sz="2400" dirty="0"/>
              <a:t>el </a:t>
            </a:r>
            <a:r>
              <a:rPr lang="es-PE" sz="2400" dirty="0" smtClean="0"/>
              <a:t>químico francés Daguerre (</a:t>
            </a:r>
            <a:r>
              <a:rPr lang="es-PE" sz="2400" dirty="0"/>
              <a:t>1787-1851) hizo el primer proceso </a:t>
            </a:r>
            <a:r>
              <a:rPr lang="es-PE" sz="2400" dirty="0" smtClean="0"/>
              <a:t>fotográfico practico empleando una placa fotográfica </a:t>
            </a:r>
            <a:r>
              <a:rPr lang="es-PE" sz="2400" dirty="0"/>
              <a:t>que era revelada con vapor de mercurio y fijada </a:t>
            </a:r>
            <a:r>
              <a:rPr lang="es-PE" sz="2400" dirty="0" smtClean="0"/>
              <a:t>con </a:t>
            </a:r>
            <a:r>
              <a:rPr lang="es-PE" sz="2400" dirty="0" err="1" smtClean="0"/>
              <a:t>trisulfato</a:t>
            </a:r>
            <a:r>
              <a:rPr lang="es-PE" sz="2400" dirty="0" smtClean="0"/>
              <a:t> </a:t>
            </a:r>
            <a:r>
              <a:rPr lang="es-PE" sz="2400" dirty="0"/>
              <a:t>de sodio</a:t>
            </a:r>
            <a:r>
              <a:rPr lang="es-PE" sz="2400" dirty="0" smtClean="0"/>
              <a:t>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12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8782" y="3216995"/>
            <a:ext cx="32481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79" y="2852382"/>
            <a:ext cx="6045958" cy="3220872"/>
          </a:xfrm>
        </p:spPr>
        <p:txBody>
          <a:bodyPr/>
          <a:lstStyle/>
          <a:p>
            <a:r>
              <a:rPr lang="es-PE" sz="2400" dirty="0"/>
              <a:t>En </a:t>
            </a:r>
            <a:r>
              <a:rPr lang="es-PE" sz="2400" dirty="0" smtClean="0"/>
              <a:t>1886, se invento la película fotográfica (final de la fotografía primitiva).</a:t>
            </a:r>
          </a:p>
          <a:p>
            <a:r>
              <a:rPr lang="es-PE" sz="2400" dirty="0" smtClean="0"/>
              <a:t>En 1888, salió a la venta la primera cámara que automatizaba el proceso, KODAK.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13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9965" t="37744" r="41993" b="32299"/>
          <a:stretch/>
        </p:blipFill>
        <p:spPr>
          <a:xfrm>
            <a:off x="8025600" y="2852382"/>
            <a:ext cx="3274746" cy="28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1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8800" y="2483892"/>
            <a:ext cx="7315200" cy="3534771"/>
          </a:xfrm>
        </p:spPr>
        <p:txBody>
          <a:bodyPr/>
          <a:lstStyle/>
          <a:p>
            <a:r>
              <a:rPr lang="es-PE" sz="2400" dirty="0" smtClean="0"/>
              <a:t>Entre 1960 y 1970, las primeras patentes de la fotografía digital (</a:t>
            </a:r>
            <a:r>
              <a:rPr lang="es-PE" sz="2400" dirty="0" err="1" smtClean="0"/>
              <a:t>Willard</a:t>
            </a:r>
            <a:r>
              <a:rPr lang="es-PE" sz="2400" dirty="0" smtClean="0"/>
              <a:t> </a:t>
            </a:r>
            <a:r>
              <a:rPr lang="es-PE" sz="2400" dirty="0" err="1" smtClean="0"/>
              <a:t>Boyle</a:t>
            </a:r>
            <a:r>
              <a:rPr lang="es-PE" sz="2400" dirty="0" smtClean="0"/>
              <a:t> y George Smith).</a:t>
            </a:r>
          </a:p>
          <a:p>
            <a:r>
              <a:rPr lang="es-PE" sz="2400" dirty="0"/>
              <a:t>S</a:t>
            </a:r>
            <a:r>
              <a:rPr lang="es-PE" sz="2400" dirty="0" smtClean="0"/>
              <a:t>teve </a:t>
            </a:r>
            <a:r>
              <a:rPr lang="es-PE" sz="2400" dirty="0" err="1" smtClean="0"/>
              <a:t>Sasson</a:t>
            </a:r>
            <a:r>
              <a:rPr lang="es-PE" sz="2400" dirty="0" smtClean="0"/>
              <a:t> y la primera cámara digital KODAK.</a:t>
            </a:r>
          </a:p>
          <a:p>
            <a:r>
              <a:rPr lang="es-PE" sz="2400" dirty="0" smtClean="0"/>
              <a:t>1988, La primera cámara que registraba imágenes en una computadora.</a:t>
            </a:r>
          </a:p>
          <a:p>
            <a:r>
              <a:rPr lang="es-PE" sz="2400" dirty="0" smtClean="0"/>
              <a:t>Años después, devendrá el apogeo de la cámara analógica.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14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9622" t="48770" r="42256" b="13638"/>
          <a:stretch/>
        </p:blipFill>
        <p:spPr>
          <a:xfrm>
            <a:off x="9636309" y="850743"/>
            <a:ext cx="2048013" cy="22641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5875" t="36173" r="44196" b="27809"/>
          <a:stretch/>
        </p:blipFill>
        <p:spPr>
          <a:xfrm>
            <a:off x="9636309" y="3415965"/>
            <a:ext cx="2074460" cy="199803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9745491" y="5548965"/>
            <a:ext cx="20744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TAREA!</a:t>
            </a:r>
            <a:endParaRPr lang="es-ES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447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79" y="2497541"/>
            <a:ext cx="5407867" cy="3521122"/>
          </a:xfrm>
        </p:spPr>
        <p:txBody>
          <a:bodyPr/>
          <a:lstStyle/>
          <a:p>
            <a:r>
              <a:rPr lang="es-PE" sz="2400" dirty="0" smtClean="0"/>
              <a:t>En 1957, </a:t>
            </a:r>
            <a:r>
              <a:rPr lang="es-PE" sz="2400" dirty="0" err="1" smtClean="0"/>
              <a:t>Perceptron</a:t>
            </a:r>
            <a:endParaRPr lang="es-PE" sz="2400" dirty="0" smtClean="0"/>
          </a:p>
          <a:p>
            <a:r>
              <a:rPr lang="es-PE" sz="2400" dirty="0" smtClean="0"/>
              <a:t>En </a:t>
            </a:r>
            <a:r>
              <a:rPr lang="es-PE" sz="2400" dirty="0"/>
              <a:t>1959, Russell Kirsch y sus colegas desarrollaron un aparato que permitía transformar imágenes en cuadrículas de </a:t>
            </a:r>
            <a:r>
              <a:rPr lang="es-PE" sz="2400" dirty="0" smtClean="0"/>
              <a:t>números.</a:t>
            </a:r>
          </a:p>
          <a:p>
            <a:r>
              <a:rPr lang="es-PE" sz="2400" dirty="0" smtClean="0"/>
              <a:t>La fundación </a:t>
            </a:r>
            <a:r>
              <a:rPr lang="es-PE" sz="2400" dirty="0"/>
              <a:t>del Laboratorio de Inteligencia Artificial en MIT en 1959. </a:t>
            </a:r>
            <a:endParaRPr lang="es-PE" sz="2400" dirty="0" smtClean="0"/>
          </a:p>
          <a:p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15</a:t>
            </a:fld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2941" r="3185" b="3136"/>
          <a:stretch/>
        </p:blipFill>
        <p:spPr>
          <a:xfrm>
            <a:off x="8843750" y="2340682"/>
            <a:ext cx="2279176" cy="33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06219" y="2987003"/>
            <a:ext cx="6974008" cy="3261815"/>
          </a:xfrm>
        </p:spPr>
        <p:txBody>
          <a:bodyPr/>
          <a:lstStyle/>
          <a:p>
            <a:r>
              <a:rPr lang="es-PE" sz="2400" dirty="0"/>
              <a:t>La tesis  de Lawrence Roberts , “</a:t>
            </a:r>
            <a:r>
              <a:rPr lang="en-US" sz="2400" i="1" dirty="0"/>
              <a:t>Machine perception of three-dimensional solids</a:t>
            </a:r>
            <a:r>
              <a:rPr lang="es-PE" sz="2400" dirty="0"/>
              <a:t> (1963</a:t>
            </a:r>
            <a:r>
              <a:rPr lang="es-PE" sz="2400" dirty="0" smtClean="0"/>
              <a:t>) el cual partiendo de imágenes 2D permite obtener modelos 3D de dichos objetos, </a:t>
            </a:r>
            <a:r>
              <a:rPr lang="es-PE" sz="2400" dirty="0"/>
              <a:t>es considerada uno de los precursores de la moderna visión por </a:t>
            </a:r>
            <a:r>
              <a:rPr lang="es-PE" sz="2400" dirty="0" smtClean="0"/>
              <a:t>computadora.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16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194" t="4613" b="1774"/>
          <a:stretch/>
        </p:blipFill>
        <p:spPr>
          <a:xfrm>
            <a:off x="9157647" y="2688609"/>
            <a:ext cx="2425713" cy="306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19867" y="2715903"/>
            <a:ext cx="6469039" cy="3302759"/>
          </a:xfrm>
        </p:spPr>
        <p:txBody>
          <a:bodyPr/>
          <a:lstStyle/>
          <a:p>
            <a:r>
              <a:rPr lang="es-PE" sz="2400" dirty="0" smtClean="0"/>
              <a:t>1966: Marvin </a:t>
            </a:r>
            <a:r>
              <a:rPr lang="es-PE" sz="2400" dirty="0" err="1" smtClean="0"/>
              <a:t>Minsky</a:t>
            </a:r>
            <a:r>
              <a:rPr lang="es-PE" sz="2400" dirty="0" smtClean="0"/>
              <a:t> le </a:t>
            </a:r>
            <a:r>
              <a:rPr lang="es-PE" sz="2400" dirty="0"/>
              <a:t>asignó una tarea específica a un estudiante universitario. </a:t>
            </a:r>
            <a:endParaRPr lang="es-PE" sz="2400" dirty="0" smtClean="0"/>
          </a:p>
          <a:p>
            <a:pPr marL="0" indent="0">
              <a:buNone/>
            </a:pPr>
            <a:r>
              <a:rPr lang="es-PE" sz="2400" i="1" dirty="0" smtClean="0"/>
              <a:t>“</a:t>
            </a:r>
            <a:r>
              <a:rPr lang="es-PE" sz="2400" i="1" dirty="0"/>
              <a:t>Pasa el verano vinculando una cámara a una computadora. Luego, pida a la computadora que describa lo que ve ”. </a:t>
            </a:r>
            <a:endParaRPr lang="es-PE" sz="2400" i="1" dirty="0" smtClean="0"/>
          </a:p>
          <a:p>
            <a:r>
              <a:rPr lang="es-PE" sz="2400" dirty="0"/>
              <a:t>1966: Marvin </a:t>
            </a:r>
            <a:r>
              <a:rPr lang="es-PE" sz="2400" dirty="0" err="1"/>
              <a:t>Minsky</a:t>
            </a:r>
            <a:r>
              <a:rPr lang="es-PE" sz="2400" dirty="0"/>
              <a:t> le asignó una tarea específica a un estudiante universitario. </a:t>
            </a:r>
          </a:p>
          <a:p>
            <a:pPr marL="0" indent="0">
              <a:buNone/>
            </a:pPr>
            <a:endParaRPr lang="es-PE" sz="2400" i="1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17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477" y="1920330"/>
            <a:ext cx="2944327" cy="39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8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1.2. Enfoques de visión artificial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65028" y="2482431"/>
            <a:ext cx="4702213" cy="3536232"/>
          </a:xfrm>
        </p:spPr>
        <p:txBody>
          <a:bodyPr/>
          <a:lstStyle/>
          <a:p>
            <a:r>
              <a:rPr lang="es-PE" sz="2400" dirty="0" smtClean="0"/>
              <a:t>Los </a:t>
            </a:r>
            <a:r>
              <a:rPr lang="es-PE" sz="2400" dirty="0"/>
              <a:t>investigadores se dieron cuenta de que era necesario abordar imágenes del mundo </a:t>
            </a:r>
            <a:r>
              <a:rPr lang="es-PE" sz="2400" dirty="0" smtClean="0"/>
              <a:t>real para lo cual, era necesario investigar las tareas </a:t>
            </a:r>
            <a:r>
              <a:rPr lang="es-PE" sz="2400" dirty="0"/>
              <a:t>de visión </a:t>
            </a:r>
            <a:r>
              <a:rPr lang="es-PE" sz="2400" dirty="0" smtClean="0"/>
              <a:t>"</a:t>
            </a:r>
            <a:r>
              <a:rPr lang="es-PE" sz="2400" dirty="0"/>
              <a:t>de bajo nivel", como la detección de bordes </a:t>
            </a:r>
            <a:r>
              <a:rPr lang="es-PE" sz="2400" dirty="0" smtClean="0"/>
              <a:t>y segmentación</a:t>
            </a:r>
            <a:r>
              <a:rPr lang="es-PE" sz="2400" dirty="0"/>
              <a:t>. </a:t>
            </a:r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18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7570" t="3232" b="6812"/>
          <a:stretch/>
        </p:blipFill>
        <p:spPr>
          <a:xfrm>
            <a:off x="6367241" y="2670084"/>
            <a:ext cx="5366243" cy="26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1.2. Enfoques de visión artificial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19618" y="2306472"/>
            <a:ext cx="9863742" cy="3712191"/>
          </a:xfrm>
        </p:spPr>
        <p:txBody>
          <a:bodyPr/>
          <a:lstStyle/>
          <a:p>
            <a:r>
              <a:rPr lang="es-PE" sz="2400" dirty="0" smtClean="0"/>
              <a:t>Para abordar el complejo problema de la visión humana se consideraron tres enfoques.</a:t>
            </a:r>
          </a:p>
          <a:p>
            <a:r>
              <a:rPr lang="es-PE" sz="2400" b="1" i="1" dirty="0" smtClean="0"/>
              <a:t>Un </a:t>
            </a:r>
            <a:r>
              <a:rPr lang="es-PE" sz="2400" b="1" i="1" dirty="0"/>
              <a:t>primer </a:t>
            </a:r>
            <a:r>
              <a:rPr lang="es-PE" sz="2400" b="1" i="1" dirty="0" smtClean="0"/>
              <a:t>enfoque </a:t>
            </a:r>
            <a:r>
              <a:rPr lang="es-PE" sz="2400" dirty="0" smtClean="0"/>
              <a:t>(</a:t>
            </a:r>
            <a:r>
              <a:rPr lang="es-PE" sz="2400" dirty="0" err="1" smtClean="0"/>
              <a:t>Azriel</a:t>
            </a:r>
            <a:r>
              <a:rPr lang="es-PE" sz="2400" dirty="0" smtClean="0"/>
              <a:t> </a:t>
            </a:r>
            <a:r>
              <a:rPr lang="es-PE" sz="2400" dirty="0" err="1" smtClean="0"/>
              <a:t>Rosenfeld</a:t>
            </a:r>
            <a:r>
              <a:rPr lang="es-PE" sz="2400" dirty="0" smtClean="0"/>
              <a:t>), el desarrollo técnicas </a:t>
            </a:r>
            <a:r>
              <a:rPr lang="es-PE" sz="2400" dirty="0"/>
              <a:t>empíricas basadas en criterios de tipo matemático que aproximaban estos problemas de estimación de bordes y </a:t>
            </a:r>
            <a:r>
              <a:rPr lang="es-PE" sz="2400" dirty="0" smtClean="0"/>
              <a:t>líneas empleando distintos criterios. </a:t>
            </a:r>
          </a:p>
          <a:p>
            <a:pPr lvl="1"/>
            <a:r>
              <a:rPr lang="es-PE" sz="2200" dirty="0" smtClean="0"/>
              <a:t>El </a:t>
            </a:r>
            <a:r>
              <a:rPr lang="es-PE" sz="2200" dirty="0"/>
              <a:t>uso simultáneo de operadores de distinto </a:t>
            </a:r>
            <a:r>
              <a:rPr lang="es-PE" sz="2200" dirty="0" smtClean="0"/>
              <a:t>tamaño</a:t>
            </a:r>
          </a:p>
          <a:p>
            <a:pPr lvl="1"/>
            <a:r>
              <a:rPr lang="es-PE" sz="2200" dirty="0" smtClean="0"/>
              <a:t>El </a:t>
            </a:r>
            <a:r>
              <a:rPr lang="es-PE" sz="2200" dirty="0"/>
              <a:t>gran </a:t>
            </a:r>
            <a:r>
              <a:rPr lang="es-PE" sz="2200" dirty="0" smtClean="0"/>
              <a:t>inconveniente :no </a:t>
            </a:r>
            <a:r>
              <a:rPr lang="es-PE" sz="2200" dirty="0"/>
              <a:t>poder proponer métodos para la evaluación de los distintos algoritmos. </a:t>
            </a:r>
            <a:endParaRPr lang="es-PE" sz="2200" dirty="0" smtClean="0"/>
          </a:p>
          <a:p>
            <a:pPr lvl="1"/>
            <a:r>
              <a:rPr lang="es-PE" sz="2200" dirty="0" smtClean="0"/>
              <a:t>Ha </a:t>
            </a:r>
            <a:r>
              <a:rPr lang="es-PE" sz="2200" dirty="0"/>
              <a:t>seguido su desarrollo hasta nuestros días </a:t>
            </a:r>
            <a:r>
              <a:rPr lang="es-PE" sz="2200" dirty="0" smtClean="0"/>
              <a:t>.</a:t>
            </a:r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6677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Pre-requisitos 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415653"/>
            <a:ext cx="9348480" cy="3603009"/>
          </a:xfrm>
        </p:spPr>
        <p:txBody>
          <a:bodyPr/>
          <a:lstStyle/>
          <a:p>
            <a:r>
              <a:rPr lang="es-PE" sz="2800" dirty="0" smtClean="0"/>
              <a:t>Requeridos:</a:t>
            </a:r>
          </a:p>
          <a:p>
            <a:pPr lvl="1"/>
            <a:r>
              <a:rPr lang="es-PE" sz="2400" dirty="0" smtClean="0"/>
              <a:t>Computación Gráfica II(Obligatorio).</a:t>
            </a:r>
          </a:p>
          <a:p>
            <a:pPr lvl="1"/>
            <a:r>
              <a:rPr lang="es-PE" sz="2400" dirty="0" smtClean="0"/>
              <a:t>Algebra Lineal.</a:t>
            </a:r>
          </a:p>
          <a:p>
            <a:pPr lvl="1"/>
            <a:r>
              <a:rPr lang="es-PE" sz="2400" dirty="0" smtClean="0"/>
              <a:t>Estructura de datos.</a:t>
            </a:r>
          </a:p>
          <a:p>
            <a:pPr lvl="1"/>
            <a:r>
              <a:rPr lang="es-PE" sz="2400" dirty="0" smtClean="0"/>
              <a:t>Estadística (Deseable).</a:t>
            </a:r>
          </a:p>
          <a:p>
            <a:r>
              <a:rPr lang="es-PE" sz="2800" dirty="0" smtClean="0"/>
              <a:t>Programación: MATLAB, JAVA.</a:t>
            </a:r>
          </a:p>
          <a:p>
            <a:r>
              <a:rPr lang="es-PE" sz="2800" dirty="0" smtClean="0"/>
              <a:t>No incluye: Photoshop.</a:t>
            </a:r>
          </a:p>
          <a:p>
            <a:endParaRPr lang="es-PE" sz="28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58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1.2. Enfoques de visión artificial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1503" y="2497540"/>
            <a:ext cx="9781857" cy="3521123"/>
          </a:xfrm>
        </p:spPr>
        <p:txBody>
          <a:bodyPr/>
          <a:lstStyle/>
          <a:p>
            <a:r>
              <a:rPr lang="es-PE" sz="2400" b="1" i="1" dirty="0" smtClean="0"/>
              <a:t>El </a:t>
            </a:r>
            <a:r>
              <a:rPr lang="es-PE" sz="2400" b="1" i="1" dirty="0"/>
              <a:t>segundo </a:t>
            </a:r>
            <a:r>
              <a:rPr lang="es-PE" sz="2400" b="1" i="1" dirty="0" smtClean="0"/>
              <a:t>enfoque, </a:t>
            </a:r>
            <a:r>
              <a:rPr lang="es-PE" sz="2400" dirty="0" smtClean="0"/>
              <a:t>profundizar </a:t>
            </a:r>
            <a:r>
              <a:rPr lang="es-PE" sz="2400" dirty="0"/>
              <a:t>en el problema reduciendo su alcance a un mundo de </a:t>
            </a:r>
            <a:r>
              <a:rPr lang="es-PE" sz="2400" dirty="0" smtClean="0"/>
              <a:t>juguete.</a:t>
            </a:r>
          </a:p>
          <a:p>
            <a:pPr lvl="1"/>
            <a:r>
              <a:rPr lang="es-PE" sz="2200" dirty="0" smtClean="0"/>
              <a:t> Un mundo </a:t>
            </a:r>
            <a:r>
              <a:rPr lang="es-PE" sz="2200" dirty="0"/>
              <a:t>de bloques </a:t>
            </a:r>
            <a:r>
              <a:rPr lang="es-PE" sz="2200" dirty="0" smtClean="0"/>
              <a:t>blancos mate </a:t>
            </a:r>
            <a:r>
              <a:rPr lang="es-PE" sz="2200" dirty="0"/>
              <a:t>iluminados sobre fondo negro. </a:t>
            </a:r>
            <a:endParaRPr lang="es-PE" sz="2200" dirty="0" smtClean="0"/>
          </a:p>
          <a:p>
            <a:pPr lvl="1"/>
            <a:r>
              <a:rPr lang="es-PE" sz="2200" dirty="0" smtClean="0"/>
              <a:t>Los bloques podían tener cualquier forma, siempre que todas sus superficies fueran planas y todos sus bordes rectos. </a:t>
            </a:r>
          </a:p>
          <a:p>
            <a:pPr lvl="1"/>
            <a:r>
              <a:rPr lang="es-PE" sz="2200" dirty="0" smtClean="0"/>
              <a:t>La </a:t>
            </a:r>
            <a:r>
              <a:rPr lang="es-PE" sz="2200" dirty="0"/>
              <a:t>simplificación impuesta en el modelo se había hecho con la esperanza de </a:t>
            </a:r>
            <a:r>
              <a:rPr lang="es-PE" sz="2200" dirty="0" smtClean="0"/>
              <a:t>que permitiera extrapolar </a:t>
            </a:r>
            <a:r>
              <a:rPr lang="es-PE" sz="2200" dirty="0"/>
              <a:t>dichos conocimientos a mundos más </a:t>
            </a:r>
            <a:r>
              <a:rPr lang="es-PE" sz="2200" dirty="0" smtClean="0"/>
              <a:t>complejos, pero no </a:t>
            </a:r>
            <a:r>
              <a:rPr lang="es-PE" sz="2200" dirty="0"/>
              <a:t>ocurrió </a:t>
            </a:r>
            <a:r>
              <a:rPr lang="es-PE" sz="2200" dirty="0" smtClean="0"/>
              <a:t> </a:t>
            </a:r>
            <a:r>
              <a:rPr lang="es-PE" sz="2200" dirty="0"/>
              <a:t>y hubo que estudiar un nuevo enfoque</a:t>
            </a:r>
            <a:r>
              <a:rPr lang="es-PE" sz="2200" dirty="0" smtClean="0"/>
              <a:t>.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200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1.2. Enfoques de visión artificial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46912" y="2524835"/>
            <a:ext cx="9836447" cy="3493827"/>
          </a:xfrm>
        </p:spPr>
        <p:txBody>
          <a:bodyPr/>
          <a:lstStyle/>
          <a:p>
            <a:r>
              <a:rPr lang="es-PE" sz="2400" b="1" i="1" dirty="0" smtClean="0"/>
              <a:t>El </a:t>
            </a:r>
            <a:r>
              <a:rPr lang="es-PE" sz="2400" b="1" i="1" dirty="0"/>
              <a:t>tercer </a:t>
            </a:r>
            <a:r>
              <a:rPr lang="es-PE" sz="2400" b="1" i="1" dirty="0" smtClean="0"/>
              <a:t>enfoque, </a:t>
            </a:r>
            <a:r>
              <a:rPr lang="es-PE" sz="2400" dirty="0" err="1" smtClean="0"/>
              <a:t>Horn</a:t>
            </a:r>
            <a:r>
              <a:rPr lang="es-PE" sz="2400" dirty="0" smtClean="0"/>
              <a:t> </a:t>
            </a:r>
            <a:r>
              <a:rPr lang="es-PE" sz="2400" dirty="0"/>
              <a:t>(1975, 1977) </a:t>
            </a:r>
            <a:r>
              <a:rPr lang="es-PE" sz="2400" dirty="0" smtClean="0"/>
              <a:t>establece modelos </a:t>
            </a:r>
            <a:r>
              <a:rPr lang="es-PE" sz="2400" dirty="0"/>
              <a:t>de cálculo que expresan la formación de la imagen a </a:t>
            </a:r>
            <a:r>
              <a:rPr lang="es-PE" sz="2400" dirty="0" smtClean="0"/>
              <a:t>través </a:t>
            </a:r>
            <a:r>
              <a:rPr lang="es-PE" sz="2400" dirty="0"/>
              <a:t>de ecuaciones diferenciales que relacionan los valores de intensidad de la imagen con la geometría de la </a:t>
            </a:r>
            <a:r>
              <a:rPr lang="es-PE" sz="2400" dirty="0" smtClean="0"/>
              <a:t>superficie. </a:t>
            </a:r>
          </a:p>
          <a:p>
            <a:pPr lvl="1"/>
            <a:r>
              <a:rPr lang="es-PE" sz="2200" dirty="0" smtClean="0"/>
              <a:t>La </a:t>
            </a:r>
            <a:r>
              <a:rPr lang="es-PE" sz="2200" dirty="0"/>
              <a:t>iluminación, la geometría, la </a:t>
            </a:r>
            <a:r>
              <a:rPr lang="es-PE" sz="2200" dirty="0" err="1"/>
              <a:t>reflectancia</a:t>
            </a:r>
            <a:r>
              <a:rPr lang="es-PE" sz="2200" dirty="0"/>
              <a:t> de la superficie y el punto de vista del observador </a:t>
            </a:r>
            <a:r>
              <a:rPr lang="es-PE" sz="2200" dirty="0" smtClean="0"/>
              <a:t>actúan </a:t>
            </a:r>
            <a:r>
              <a:rPr lang="es-PE" sz="2200" dirty="0"/>
              <a:t>de forma conjunta para crear los valores de intensidad medidos en la imagen</a:t>
            </a:r>
            <a:r>
              <a:rPr lang="es-PE" sz="2200" dirty="0" smtClean="0"/>
              <a:t>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21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2743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 Visión Humana.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46913" y="2444898"/>
            <a:ext cx="5158854" cy="3573764"/>
          </a:xfrm>
        </p:spPr>
        <p:txBody>
          <a:bodyPr/>
          <a:lstStyle/>
          <a:p>
            <a:r>
              <a:rPr lang="es-PE" sz="2400" dirty="0" smtClean="0"/>
              <a:t>Es la </a:t>
            </a:r>
            <a:r>
              <a:rPr lang="es-PE" sz="2400" dirty="0"/>
              <a:t>capacidad de interpretar el entorno circundante utilizando la luz en el espectro visible reflejado por los objetos en el entorno. </a:t>
            </a:r>
            <a:endParaRPr lang="es-PE" sz="2400" dirty="0" smtClean="0"/>
          </a:p>
          <a:p>
            <a:r>
              <a:rPr lang="es-PE" sz="2400" dirty="0" smtClean="0"/>
              <a:t>Es </a:t>
            </a:r>
            <a:r>
              <a:rPr lang="es-PE" sz="2400" dirty="0"/>
              <a:t>diferente de la agudeza visual, que se refiere a qué tan claramente ve una </a:t>
            </a:r>
            <a:r>
              <a:rPr lang="es-PE" sz="2400" dirty="0" smtClean="0"/>
              <a:t>persona. </a:t>
            </a:r>
          </a:p>
          <a:p>
            <a:r>
              <a:rPr lang="es-PE" sz="2400" dirty="0" smtClean="0"/>
              <a:t>Se conoce como percepción </a:t>
            </a:r>
            <a:r>
              <a:rPr lang="es-PE" sz="2400" dirty="0"/>
              <a:t>visual, vista, vista o </a:t>
            </a:r>
            <a:r>
              <a:rPr lang="es-PE" sz="2400" dirty="0" smtClean="0"/>
              <a:t>visión.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22</a:t>
            </a:fld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350" t="46604" r="50280" b="18559"/>
          <a:stretch/>
        </p:blipFill>
        <p:spPr>
          <a:xfrm>
            <a:off x="7233315" y="2696307"/>
            <a:ext cx="4500171" cy="286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0140" t="37158" r="19756" b="35878"/>
          <a:stretch/>
        </p:blipFill>
        <p:spPr>
          <a:xfrm>
            <a:off x="6782240" y="3282140"/>
            <a:ext cx="5017339" cy="255639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1.3.1. Ojo Humano.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65026" y="2265528"/>
            <a:ext cx="9655748" cy="1071204"/>
          </a:xfrm>
        </p:spPr>
        <p:txBody>
          <a:bodyPr/>
          <a:lstStyle/>
          <a:p>
            <a:r>
              <a:rPr lang="es-PE" sz="2400" dirty="0"/>
              <a:t>El ojo humano es un órgano que reacciona a la luz y la </a:t>
            </a:r>
            <a:r>
              <a:rPr lang="es-PE" sz="2400" dirty="0" smtClean="0"/>
              <a:t>presión proporcionando una </a:t>
            </a:r>
            <a:r>
              <a:rPr lang="es-PE" sz="2400" dirty="0"/>
              <a:t>imagen </a:t>
            </a:r>
            <a:r>
              <a:rPr lang="es-PE" sz="2400" dirty="0" smtClean="0"/>
              <a:t>3D </a:t>
            </a:r>
            <a:r>
              <a:rPr lang="es-PE" sz="2400" dirty="0"/>
              <a:t>en </a:t>
            </a:r>
            <a:r>
              <a:rPr lang="es-PE" sz="2400" dirty="0" smtClean="0"/>
              <a:t>movimiento.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23</a:t>
            </a:fld>
            <a:endParaRPr lang="es-PE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 bwMode="auto">
          <a:xfrm>
            <a:off x="1665026" y="3336732"/>
            <a:ext cx="5596019" cy="262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marL="359047" indent="-35904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o"/>
              <a:defRPr sz="29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76930" indent="-2987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700">
                <a:solidFill>
                  <a:schemeClr val="tx2"/>
                </a:solidFill>
                <a:latin typeface="+mn-lt"/>
              </a:defRPr>
            </a:lvl2pPr>
            <a:lvl3pPr marL="1196321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2300">
                <a:solidFill>
                  <a:schemeClr val="tx2"/>
                </a:solidFill>
                <a:latin typeface="+mn-lt"/>
              </a:defRPr>
            </a:lvl3pPr>
            <a:lvl4pPr marL="1676056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2"/>
                </a:solidFill>
                <a:latin typeface="+mn-lt"/>
              </a:defRPr>
            </a:lvl4pPr>
            <a:lvl5pPr marL="2154283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5pPr>
            <a:lvl6pPr marL="2634083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6pPr>
            <a:lvl7pPr marL="3113007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7pPr>
            <a:lvl8pPr marL="3591932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8pPr>
            <a:lvl9pPr marL="4070855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s-PE" sz="2400" kern="0" dirty="0" smtClean="0"/>
              <a:t>Los conos y bastones en la retina permiten la percepción de la luz, incluida la diferenciación del color y la percepción de la profundidad. </a:t>
            </a:r>
          </a:p>
          <a:p>
            <a:r>
              <a:rPr lang="es-PE" sz="2400" kern="0" dirty="0" smtClean="0"/>
              <a:t>Puede diferenciar entre aproximadamente 10 millones de colores. </a:t>
            </a:r>
          </a:p>
        </p:txBody>
      </p:sp>
    </p:spTree>
    <p:extLst>
      <p:ext uri="{BB962C8B-B14F-4D97-AF65-F5344CB8AC3E}">
        <p14:creationId xmlns:p14="http://schemas.microsoft.com/office/powerpoint/2010/main" val="82733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920621"/>
            <a:ext cx="9348480" cy="1461280"/>
          </a:xfrm>
        </p:spPr>
        <p:txBody>
          <a:bodyPr/>
          <a:lstStyle/>
          <a:p>
            <a:r>
              <a:rPr lang="es-PE" sz="2400" dirty="0"/>
              <a:t>Visión humana es adecuada para ciertas tareas pero no </a:t>
            </a:r>
            <a:r>
              <a:rPr lang="es-PE" sz="2400" dirty="0" smtClean="0"/>
              <a:t>infalible.</a:t>
            </a:r>
          </a:p>
          <a:p>
            <a:r>
              <a:rPr lang="es-PE" sz="2400" dirty="0" smtClean="0"/>
              <a:t>La visión humana esta sujeta a  ilusiones</a:t>
            </a:r>
            <a:r>
              <a:rPr lang="es-PE" sz="2400" dirty="0"/>
              <a:t>, ambigüedades e </a:t>
            </a:r>
            <a:r>
              <a:rPr lang="es-PE" sz="2400" dirty="0" smtClean="0"/>
              <a:t>inconsistencias.</a:t>
            </a:r>
          </a:p>
          <a:p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24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74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470246"/>
            <a:ext cx="9348480" cy="921072"/>
          </a:xfrm>
        </p:spPr>
        <p:txBody>
          <a:bodyPr/>
          <a:lstStyle/>
          <a:p>
            <a:r>
              <a:rPr lang="es-PE" sz="2400" b="1" i="1" dirty="0" smtClean="0"/>
              <a:t>Las </a:t>
            </a:r>
            <a:r>
              <a:rPr lang="es-PE" sz="2400" b="1" i="1" dirty="0"/>
              <a:t>ilusiones visuales </a:t>
            </a:r>
            <a:r>
              <a:rPr lang="es-PE" sz="2400" dirty="0"/>
              <a:t>consisten en ver lo que no es, parece ser algo que </a:t>
            </a:r>
            <a:r>
              <a:rPr lang="es-PE" sz="2400" dirty="0" smtClean="0"/>
              <a:t>no es real. </a:t>
            </a:r>
          </a:p>
          <a:p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25</a:t>
            </a:fld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397" y="3391318"/>
            <a:ext cx="5008717" cy="235933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508736" y="575065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Ilusión </a:t>
            </a:r>
            <a:r>
              <a:rPr lang="es-PE" dirty="0" smtClean="0"/>
              <a:t>de </a:t>
            </a:r>
            <a:r>
              <a:rPr lang="es-PE" dirty="0" err="1" smtClean="0"/>
              <a:t>Zöllner</a:t>
            </a:r>
            <a:r>
              <a:rPr lang="es-PE" dirty="0" smtClean="0"/>
              <a:t>  (1860)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892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26</a:t>
            </a:fld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918" y="2608544"/>
            <a:ext cx="4980957" cy="34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27</a:t>
            </a:fld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49" y="2156324"/>
            <a:ext cx="5870385" cy="35923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508736" y="5750654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err="1"/>
              <a:t>Akiyoshi</a:t>
            </a:r>
            <a:r>
              <a:rPr lang="es-PE" dirty="0"/>
              <a:t> </a:t>
            </a:r>
            <a:r>
              <a:rPr lang="es-PE" dirty="0" err="1"/>
              <a:t>Kitaoka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1814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28</a:t>
            </a:fld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610" y="1752664"/>
            <a:ext cx="5670030" cy="44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3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593075"/>
            <a:ext cx="4957490" cy="3302757"/>
          </a:xfrm>
        </p:spPr>
        <p:txBody>
          <a:bodyPr/>
          <a:lstStyle/>
          <a:p>
            <a:r>
              <a:rPr lang="es-PE" sz="2400" b="1" i="1" dirty="0" smtClean="0"/>
              <a:t>La</a:t>
            </a:r>
            <a:r>
              <a:rPr lang="es-PE" sz="2400" dirty="0" smtClean="0"/>
              <a:t> </a:t>
            </a:r>
            <a:r>
              <a:rPr lang="es-PE" sz="2400" b="1" i="1" dirty="0" smtClean="0"/>
              <a:t>ambigüedad</a:t>
            </a:r>
            <a:r>
              <a:rPr lang="es-PE" sz="2400" dirty="0" smtClean="0"/>
              <a:t> consiste en que una </a:t>
            </a:r>
            <a:r>
              <a:rPr lang="es-PE" sz="2400" dirty="0"/>
              <a:t>figura puede tener más de una posible </a:t>
            </a:r>
            <a:r>
              <a:rPr lang="es-PE" sz="2400" dirty="0" smtClean="0"/>
              <a:t>interpretación. </a:t>
            </a:r>
          </a:p>
          <a:p>
            <a:r>
              <a:rPr lang="es-PE" sz="2400" dirty="0" smtClean="0"/>
              <a:t>Es </a:t>
            </a:r>
            <a:r>
              <a:rPr lang="es-PE" sz="2400" dirty="0"/>
              <a:t>decir, múltiples interpretaciones pueden coexistir o una puede dominar a la(s) otra(s).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29</a:t>
            </a:fld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6873" t="5782" r="8368" b="3984"/>
          <a:stretch/>
        </p:blipFill>
        <p:spPr>
          <a:xfrm>
            <a:off x="8447964" y="1858042"/>
            <a:ext cx="2852382" cy="42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9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Contenidos.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183642"/>
            <a:ext cx="9348480" cy="383063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PE" sz="2800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 smtClean="0"/>
              <a:t>Sistemas de Visión Computacional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 smtClean="0"/>
              <a:t>Procesamiento Digital de Imágenes.</a:t>
            </a:r>
          </a:p>
          <a:p>
            <a:pPr marL="932233" lvl="1" indent="-514350">
              <a:buFont typeface="+mj-lt"/>
              <a:buAutoNum type="arabicPeriod"/>
            </a:pPr>
            <a:r>
              <a:rPr lang="es-PE" sz="2600" dirty="0" smtClean="0"/>
              <a:t>Operaciones estadísticas.</a:t>
            </a:r>
          </a:p>
          <a:p>
            <a:pPr marL="932233" lvl="1" indent="-514350">
              <a:buFont typeface="+mj-lt"/>
              <a:buAutoNum type="arabicPeriod"/>
            </a:pPr>
            <a:r>
              <a:rPr lang="es-PE" sz="2600" dirty="0" err="1" smtClean="0"/>
              <a:t>Binarización</a:t>
            </a:r>
            <a:r>
              <a:rPr lang="es-PE" sz="2600" dirty="0" smtClean="0"/>
              <a:t>.</a:t>
            </a:r>
            <a:endParaRPr lang="es-PE" sz="2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90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30</a:t>
            </a:fld>
            <a:endParaRPr lang="es-PE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31" t="5584" r="7434" b="3537"/>
          <a:stretch/>
        </p:blipFill>
        <p:spPr>
          <a:xfrm>
            <a:off x="4903379" y="1330468"/>
            <a:ext cx="3326221" cy="48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31</a:t>
            </a:fld>
            <a:endParaRPr lang="es-PE" dirty="0"/>
          </a:p>
        </p:txBody>
      </p:sp>
      <p:pic>
        <p:nvPicPr>
          <p:cNvPr id="9" name="Picture 3" descr="D:\Mis Documentos\Bresler\Cursos\Procesamiento Gráfico (2004)\Ambiguo4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" t="6773" r="3418" b="4528"/>
          <a:stretch/>
        </p:blipFill>
        <p:spPr bwMode="auto">
          <a:xfrm>
            <a:off x="4166400" y="2486741"/>
            <a:ext cx="4145087" cy="35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0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32</a:t>
            </a:fld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581" t="4978" r="7359" b="6007"/>
          <a:stretch/>
        </p:blipFill>
        <p:spPr>
          <a:xfrm>
            <a:off x="4635694" y="2278638"/>
            <a:ext cx="3157178" cy="370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5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79" y="2811439"/>
            <a:ext cx="9348481" cy="3084393"/>
          </a:xfrm>
        </p:spPr>
        <p:txBody>
          <a:bodyPr/>
          <a:lstStyle/>
          <a:p>
            <a:r>
              <a:rPr lang="es-PE" sz="2400" b="1" i="1" dirty="0" smtClean="0"/>
              <a:t>Las inconsistencias </a:t>
            </a:r>
            <a:r>
              <a:rPr lang="es-PE" sz="2400" dirty="0" smtClean="0"/>
              <a:t>consisten en figuras que aunque una figura no sea una ilusión, ni ambigua; pero esta es </a:t>
            </a:r>
            <a:r>
              <a:rPr lang="es-PE" sz="2400" dirty="0"/>
              <a:t>completamente irrealizable en el sentido de que no podemos construir el objeto 3D percibido en el espacio real </a:t>
            </a:r>
            <a:r>
              <a:rPr lang="es-PE" sz="2400" dirty="0" smtClean="0"/>
              <a:t>3D.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33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879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34</a:t>
            </a:fld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457" y="1459399"/>
            <a:ext cx="3503811" cy="448996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111216" y="3287087"/>
            <a:ext cx="50845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9047" lvl="0" indent="-359047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85000"/>
              <a:buFont typeface="Wingdings" pitchFamily="2" charset="2"/>
              <a:buChar char="o"/>
            </a:pPr>
            <a:r>
              <a:rPr lang="es-PE" sz="2400" kern="0" dirty="0">
                <a:solidFill>
                  <a:srgbClr val="204162"/>
                </a:solidFill>
              </a:rPr>
              <a:t>¿Inferimos de las imágenes en la retina más de lo que de verdad está soportado por la geometría y física de la formación de imágenes?</a:t>
            </a:r>
          </a:p>
        </p:txBody>
      </p:sp>
    </p:spTree>
    <p:extLst>
      <p:ext uri="{BB962C8B-B14F-4D97-AF65-F5344CB8AC3E}">
        <p14:creationId xmlns:p14="http://schemas.microsoft.com/office/powerpoint/2010/main" val="374391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988860"/>
            <a:ext cx="9348480" cy="2906972"/>
          </a:xfrm>
        </p:spPr>
        <p:txBody>
          <a:bodyPr/>
          <a:lstStyle/>
          <a:p>
            <a:r>
              <a:rPr lang="es-PE" sz="2400" dirty="0" smtClean="0"/>
              <a:t>Cada </a:t>
            </a:r>
            <a:r>
              <a:rPr lang="es-PE" sz="2400" dirty="0"/>
              <a:t>imagen es una imagen de algo sólo para aquel que conoce como leerla, y que está capacitado con la ayuda de la imagen a formar una idea de los objetos. </a:t>
            </a:r>
          </a:p>
          <a:p>
            <a:r>
              <a:rPr lang="es-PE" sz="2400" dirty="0" smtClean="0"/>
              <a:t>Como </a:t>
            </a:r>
            <a:r>
              <a:rPr lang="es-PE" sz="2400" dirty="0"/>
              <a:t>resultado los humanos podríamos ver lo que no hay y no ver lo que hay. </a:t>
            </a:r>
          </a:p>
          <a:p>
            <a:r>
              <a:rPr lang="es-PE" sz="2400" b="1" i="1" dirty="0"/>
              <a:t>¿Le permitiríamos a una máquina hacer lo mismo? </a:t>
            </a:r>
          </a:p>
          <a:p>
            <a:pPr marL="0" indent="0">
              <a:buNone/>
            </a:pP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35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6736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1.4. Visión Computacional.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647666"/>
            <a:ext cx="9348480" cy="3370996"/>
          </a:xfrm>
        </p:spPr>
        <p:txBody>
          <a:bodyPr/>
          <a:lstStyle/>
          <a:p>
            <a:r>
              <a:rPr lang="es-PE" sz="2400" dirty="0" smtClean="0"/>
              <a:t>La función principal de la visión es reconocer y localizar objetos en el ambiente mediante procesamiento de imágenes.</a:t>
            </a:r>
          </a:p>
          <a:p>
            <a:pPr lvl="1"/>
            <a:r>
              <a:rPr lang="es-PE" sz="2000" i="1" dirty="0" smtClean="0"/>
              <a:t>Visión es saber que hay y dónde mediante la vista </a:t>
            </a:r>
            <a:r>
              <a:rPr lang="es-PE" sz="2000" dirty="0" smtClean="0"/>
              <a:t>(Aristóteles).</a:t>
            </a:r>
          </a:p>
          <a:p>
            <a:pPr lvl="1"/>
            <a:r>
              <a:rPr lang="es-PE" sz="2000" i="1" dirty="0" smtClean="0"/>
              <a:t>Visión es recuperar de la información de los sentidos (vista) propiedades validas del mundo exterior </a:t>
            </a:r>
            <a:r>
              <a:rPr lang="es-PE" sz="2000" dirty="0" smtClean="0"/>
              <a:t>(Gibson)</a:t>
            </a:r>
            <a:r>
              <a:rPr lang="es-PE" sz="2000" i="1" dirty="0" smtClean="0"/>
              <a:t>.</a:t>
            </a:r>
          </a:p>
          <a:p>
            <a:pPr lvl="1"/>
            <a:r>
              <a:rPr lang="es-PE" sz="2000" i="1" dirty="0" smtClean="0"/>
              <a:t>Visión es un proceso que produce a partir de las imágenes del mundo exterior una descripción que es útil para el observador y que no tiene información irrelevante </a:t>
            </a:r>
            <a:r>
              <a:rPr lang="es-PE" sz="2000" dirty="0" smtClean="0"/>
              <a:t>(</a:t>
            </a:r>
            <a:r>
              <a:rPr lang="es-PE" sz="2000" dirty="0" err="1" smtClean="0"/>
              <a:t>Marr</a:t>
            </a:r>
            <a:r>
              <a:rPr lang="es-PE" sz="2000" dirty="0" smtClean="0"/>
              <a:t>)</a:t>
            </a:r>
            <a:r>
              <a:rPr lang="es-PE" sz="2000" i="1" dirty="0" smtClean="0"/>
              <a:t>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36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94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1.4. Visión Computacional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88107" y="2552131"/>
            <a:ext cx="9495253" cy="3575713"/>
          </a:xfrm>
        </p:spPr>
        <p:txBody>
          <a:bodyPr/>
          <a:lstStyle/>
          <a:p>
            <a:r>
              <a:rPr lang="es-PE" sz="2400" dirty="0" smtClean="0"/>
              <a:t>La </a:t>
            </a:r>
            <a:r>
              <a:rPr lang="es-PE" sz="2400" dirty="0"/>
              <a:t>visión de computadora está construyendo algoritmos que pueden entender el </a:t>
            </a:r>
            <a:r>
              <a:rPr lang="es-PE" sz="2400" dirty="0" smtClean="0"/>
              <a:t>contenido de imágenes </a:t>
            </a:r>
            <a:r>
              <a:rPr lang="es-PE" sz="2400" dirty="0"/>
              <a:t>y usarla para otras aplicaciones. </a:t>
            </a:r>
            <a:endParaRPr lang="es-PE" sz="2400" dirty="0" smtClean="0"/>
          </a:p>
          <a:p>
            <a:r>
              <a:rPr lang="es-PE" sz="2400" dirty="0"/>
              <a:t>El objetivo de la visión artificial es </a:t>
            </a:r>
            <a:r>
              <a:rPr lang="es-PE" sz="2400" dirty="0" smtClean="0"/>
              <a:t>desarrollar programas </a:t>
            </a:r>
            <a:r>
              <a:rPr lang="es-PE" sz="2400" dirty="0"/>
              <a:t>que sean capaces de </a:t>
            </a:r>
            <a:r>
              <a:rPr lang="es-PE" sz="2400" dirty="0" smtClean="0"/>
              <a:t>interpretar imágenes </a:t>
            </a:r>
            <a:r>
              <a:rPr lang="es-PE" sz="2400" dirty="0"/>
              <a:t>y vídeo, obteniendo información </a:t>
            </a:r>
            <a:r>
              <a:rPr lang="es-PE" sz="2400" dirty="0" smtClean="0"/>
              <a:t>sobre ellas.</a:t>
            </a:r>
            <a:endParaRPr lang="es-PE" sz="2400" dirty="0"/>
          </a:p>
          <a:p>
            <a:r>
              <a:rPr lang="es-PE" sz="2400" dirty="0" smtClean="0"/>
              <a:t>Estudio </a:t>
            </a:r>
            <a:r>
              <a:rPr lang="es-PE" sz="2400" dirty="0"/>
              <a:t>de procesos </a:t>
            </a:r>
            <a:r>
              <a:rPr lang="es-PE" sz="2400" dirty="0" smtClean="0"/>
              <a:t>que permiten </a:t>
            </a:r>
            <a:r>
              <a:rPr lang="es-PE" sz="2400" dirty="0"/>
              <a:t>reconocer y localizar objetos en el ambiente mediante procesamiento digital de imágenes, para entenderlos y construir máquinas con capacidades </a:t>
            </a:r>
            <a:r>
              <a:rPr lang="es-PE" sz="2400" dirty="0" smtClean="0"/>
              <a:t>similares.</a:t>
            </a:r>
            <a:endParaRPr lang="es-PE" sz="2400" dirty="0"/>
          </a:p>
          <a:p>
            <a:pPr marL="0" indent="0">
              <a:buNone/>
            </a:pPr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37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721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1.4. Visión Computacional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8801" y="2674960"/>
            <a:ext cx="9754560" cy="3452883"/>
          </a:xfrm>
        </p:spPr>
        <p:txBody>
          <a:bodyPr/>
          <a:lstStyle/>
          <a:p>
            <a:r>
              <a:rPr lang="es-PE" sz="2400" dirty="0" smtClean="0"/>
              <a:t>Ventajas de la visión computacional en relación a la visión humana:</a:t>
            </a:r>
          </a:p>
          <a:p>
            <a:pPr lvl="1"/>
            <a:r>
              <a:rPr lang="es-PE" sz="2200" dirty="0"/>
              <a:t>Mejor midiendo magnitudes físicas.</a:t>
            </a:r>
          </a:p>
          <a:p>
            <a:pPr lvl="1"/>
            <a:r>
              <a:rPr lang="es-PE" sz="2200" dirty="0" smtClean="0"/>
              <a:t>Mejor </a:t>
            </a:r>
            <a:r>
              <a:rPr lang="es-PE" sz="2200" dirty="0"/>
              <a:t>para la realización de tareas rutinarias.</a:t>
            </a:r>
          </a:p>
          <a:p>
            <a:pPr lvl="1"/>
            <a:r>
              <a:rPr lang="es-PE" sz="2200" dirty="0" smtClean="0"/>
              <a:t>Mejor </a:t>
            </a:r>
            <a:r>
              <a:rPr lang="es-PE" sz="2200" dirty="0"/>
              <a:t>en tareas de bajo nivel de proceso</a:t>
            </a:r>
            <a:r>
              <a:rPr lang="es-PE" sz="2200" dirty="0" smtClean="0"/>
              <a:t>.</a:t>
            </a:r>
          </a:p>
          <a:p>
            <a:pPr marL="478227" lvl="1" indent="0">
              <a:buNone/>
            </a:pPr>
            <a:endParaRPr lang="es-PE" sz="2400" dirty="0"/>
          </a:p>
          <a:p>
            <a:r>
              <a:rPr lang="es-PE" sz="2400" dirty="0" smtClean="0"/>
              <a:t>Mientras que la </a:t>
            </a:r>
            <a:r>
              <a:rPr lang="es-PE" sz="2400" dirty="0"/>
              <a:t>visión humana </a:t>
            </a:r>
            <a:r>
              <a:rPr lang="es-PE" sz="2400" dirty="0" smtClean="0"/>
              <a:t>normalmente posee una mejor </a:t>
            </a:r>
            <a:r>
              <a:rPr lang="es-PE" sz="2400" dirty="0"/>
              <a:t>adaptación a situaciones </a:t>
            </a:r>
            <a:r>
              <a:rPr lang="es-PE" sz="2400" dirty="0" smtClean="0"/>
              <a:t>imprevistas, empleando conocimiento previo.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38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0485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1.4. Visión Computacional (Cont.)</a:t>
            </a:r>
            <a:endParaRPr lang="es-PE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29" t="27469" r="21694" b="12978"/>
          <a:stretch/>
        </p:blipFill>
        <p:spPr>
          <a:xfrm>
            <a:off x="2975037" y="2209732"/>
            <a:ext cx="7124306" cy="3927179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39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956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 Introducción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226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/>
          <a:lstStyle/>
          <a:p>
            <a:r>
              <a:rPr lang="es-PE" dirty="0" smtClean="0"/>
              <a:t>2. Sistemas de visión computacional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/>
              <a:defRPr/>
            </a:pPr>
            <a:r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srgbClr val="20416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Tópicos Especiales en Procesamiento Gráfico</a:t>
            </a: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srgbClr val="20416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/>
              <a:defRPr/>
            </a:pPr>
            <a:fld id="{2E23D979-8898-43D8-BEFD-9CD124805DA1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srgbClr val="20416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itchFamily="16" charset="0"/>
                <a:buNone/>
                <a:tabLst/>
                <a:defRPr/>
              </a:pPr>
              <a:t>40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srgbClr val="20416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78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2.1. Sistemas de visión computacional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1503" y="2866030"/>
            <a:ext cx="9730855" cy="3152634"/>
          </a:xfrm>
        </p:spPr>
        <p:txBody>
          <a:bodyPr/>
          <a:lstStyle/>
          <a:p>
            <a:r>
              <a:rPr lang="es-PE" sz="2400" dirty="0" smtClean="0"/>
              <a:t>Los dos pilares del sistema de visión artificial son: </a:t>
            </a:r>
          </a:p>
          <a:p>
            <a:pPr lvl="1"/>
            <a:r>
              <a:rPr lang="es-PE" sz="2200" dirty="0" smtClean="0"/>
              <a:t>Sistema </a:t>
            </a:r>
            <a:r>
              <a:rPr lang="es-PE" sz="2200" dirty="0"/>
              <a:t>de </a:t>
            </a:r>
            <a:r>
              <a:rPr lang="es-PE" sz="2200" dirty="0" smtClean="0"/>
              <a:t>formación de </a:t>
            </a:r>
            <a:r>
              <a:rPr lang="es-PE" sz="2200" dirty="0"/>
              <a:t>las </a:t>
            </a:r>
            <a:r>
              <a:rPr lang="es-PE" sz="2200" dirty="0" smtClean="0"/>
              <a:t>imágenes</a:t>
            </a:r>
          </a:p>
          <a:p>
            <a:pPr lvl="1"/>
            <a:r>
              <a:rPr lang="es-PE" sz="2200" dirty="0" smtClean="0"/>
              <a:t>Sistema </a:t>
            </a:r>
            <a:r>
              <a:rPr lang="es-PE" sz="2200" dirty="0"/>
              <a:t>de procesamiento de </a:t>
            </a:r>
            <a:r>
              <a:rPr lang="es-PE" sz="2200" dirty="0" smtClean="0"/>
              <a:t>imágenes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42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2.1. Sistemas de visión computacional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511189"/>
            <a:ext cx="9348480" cy="3589363"/>
          </a:xfrm>
        </p:spPr>
        <p:txBody>
          <a:bodyPr/>
          <a:lstStyle/>
          <a:p>
            <a:r>
              <a:rPr lang="es-PE" sz="2400" i="1" dirty="0" smtClean="0"/>
              <a:t>Sistema </a:t>
            </a:r>
            <a:r>
              <a:rPr lang="es-PE" sz="2400" i="1" dirty="0"/>
              <a:t>de </a:t>
            </a:r>
            <a:r>
              <a:rPr lang="es-PE" sz="2400" i="1" dirty="0" smtClean="0"/>
              <a:t>formación de </a:t>
            </a:r>
            <a:r>
              <a:rPr lang="es-PE" sz="2400" i="1" dirty="0"/>
              <a:t>las </a:t>
            </a:r>
            <a:r>
              <a:rPr lang="es-PE" sz="2400" i="1" dirty="0" smtClean="0"/>
              <a:t>imágenes: </a:t>
            </a:r>
          </a:p>
          <a:p>
            <a:pPr lvl="1"/>
            <a:r>
              <a:rPr lang="es-PE" sz="2200" i="1" dirty="0" smtClean="0"/>
              <a:t>Subsistema </a:t>
            </a:r>
            <a:r>
              <a:rPr lang="es-PE" sz="2200" i="1" dirty="0"/>
              <a:t>de iluminación.</a:t>
            </a:r>
            <a:r>
              <a:rPr lang="es-PE" sz="2200" dirty="0"/>
              <a:t> </a:t>
            </a:r>
            <a:r>
              <a:rPr lang="es-PE" sz="2200" dirty="0" smtClean="0"/>
              <a:t>Conjunto </a:t>
            </a:r>
            <a:r>
              <a:rPr lang="es-PE" sz="2200" dirty="0"/>
              <a:t>de artefactos que producen</a:t>
            </a:r>
          </a:p>
          <a:p>
            <a:pPr marL="478227" lvl="1" indent="0">
              <a:buNone/>
            </a:pPr>
            <a:r>
              <a:rPr lang="es-PE" sz="2200" dirty="0"/>
              <a:t>radiación electromagnética </a:t>
            </a:r>
            <a:r>
              <a:rPr lang="es-PE" sz="2200" dirty="0" smtClean="0"/>
              <a:t>que incidirá sobre </a:t>
            </a:r>
            <a:r>
              <a:rPr lang="es-PE" sz="2200" dirty="0"/>
              <a:t>los objetos </a:t>
            </a:r>
            <a:r>
              <a:rPr lang="es-PE" sz="2200" dirty="0" smtClean="0"/>
              <a:t>a visualizar</a:t>
            </a:r>
            <a:r>
              <a:rPr lang="es-PE" sz="2200" dirty="0"/>
              <a:t>. </a:t>
            </a:r>
            <a:r>
              <a:rPr lang="es-PE" sz="2200" dirty="0" smtClean="0"/>
              <a:t>Por ejemplo, lámparas</a:t>
            </a:r>
            <a:r>
              <a:rPr lang="es-PE" sz="2200" dirty="0"/>
              <a:t>, </a:t>
            </a:r>
            <a:r>
              <a:rPr lang="es-PE" sz="2200" dirty="0" smtClean="0"/>
              <a:t>pantallas fotográficas</a:t>
            </a:r>
            <a:r>
              <a:rPr lang="es-PE" sz="2200" dirty="0"/>
              <a:t>, filtros de luz, láseres, </a:t>
            </a:r>
            <a:r>
              <a:rPr lang="es-PE" sz="2200" dirty="0" smtClean="0"/>
              <a:t>etc.</a:t>
            </a:r>
          </a:p>
          <a:p>
            <a:pPr lvl="1"/>
            <a:r>
              <a:rPr lang="es-PE" sz="2200" i="1" dirty="0" smtClean="0"/>
              <a:t>Subsistema de </a:t>
            </a:r>
            <a:r>
              <a:rPr lang="es-PE" sz="2200" i="1" dirty="0"/>
              <a:t>captación. </a:t>
            </a:r>
            <a:r>
              <a:rPr lang="es-PE" sz="2200" dirty="0" smtClean="0"/>
              <a:t>Son </a:t>
            </a:r>
            <a:r>
              <a:rPr lang="es-PE" sz="2200" dirty="0"/>
              <a:t>los transductores que convierten </a:t>
            </a:r>
            <a:r>
              <a:rPr lang="es-PE" sz="2200" dirty="0" smtClean="0"/>
              <a:t>la radiación </a:t>
            </a:r>
            <a:r>
              <a:rPr lang="es-PE" sz="2200" dirty="0"/>
              <a:t>reflejada luminosa en señales eléctricas. </a:t>
            </a:r>
            <a:r>
              <a:rPr lang="es-PE" sz="2200" dirty="0" smtClean="0"/>
              <a:t>Por ejemplo las cámaras </a:t>
            </a:r>
            <a:r>
              <a:rPr lang="es-PE" sz="2200" dirty="0"/>
              <a:t>CCD, no sólo en el espectro visible, sino que </a:t>
            </a:r>
            <a:r>
              <a:rPr lang="es-PE" sz="2200" dirty="0" smtClean="0"/>
              <a:t>van desde </a:t>
            </a:r>
            <a:r>
              <a:rPr lang="es-PE" sz="2200" dirty="0"/>
              <a:t>la radiación gamma hasta la radiofrecuencia o microondas, </a:t>
            </a:r>
            <a:r>
              <a:rPr lang="es-PE" sz="2200" dirty="0" smtClean="0"/>
              <a:t>dando paso </a:t>
            </a:r>
            <a:r>
              <a:rPr lang="es-PE" sz="2200" dirty="0"/>
              <a:t>a sensores de ultrasonidos, sonar, radar, </a:t>
            </a:r>
            <a:r>
              <a:rPr lang="es-PE" sz="2200" dirty="0" smtClean="0"/>
              <a:t>etc.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dirty="0" smtClean="0"/>
              <a:t>Tópicos Especiales en Procesamiento Gráfico</a:t>
            </a:r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104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2.1. Sistemas de visión computacional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1503" y="2715903"/>
            <a:ext cx="9781857" cy="3302759"/>
          </a:xfrm>
        </p:spPr>
        <p:txBody>
          <a:bodyPr/>
          <a:lstStyle/>
          <a:p>
            <a:pPr lvl="1"/>
            <a:r>
              <a:rPr lang="es-PE" sz="2200" i="1" dirty="0" smtClean="0"/>
              <a:t>Subsistema </a:t>
            </a:r>
            <a:r>
              <a:rPr lang="es-PE" sz="2200" i="1" dirty="0"/>
              <a:t>de adquisición</a:t>
            </a:r>
            <a:r>
              <a:rPr lang="es-PE" sz="2200" dirty="0"/>
              <a:t>. </a:t>
            </a:r>
            <a:r>
              <a:rPr lang="es-PE" sz="2200" dirty="0" smtClean="0"/>
              <a:t>La </a:t>
            </a:r>
            <a:r>
              <a:rPr lang="es-PE" sz="2200" dirty="0"/>
              <a:t>señal eléctrica procedente de las </a:t>
            </a:r>
            <a:r>
              <a:rPr lang="es-PE" sz="2200" dirty="0" smtClean="0"/>
              <a:t>cámaras forman </a:t>
            </a:r>
            <a:r>
              <a:rPr lang="es-PE" sz="2200" dirty="0"/>
              <a:t>la señal de vídeo. Hay una tendencia creciente a que </a:t>
            </a:r>
            <a:r>
              <a:rPr lang="es-PE" sz="2200" dirty="0" smtClean="0"/>
              <a:t>su naturaleza </a:t>
            </a:r>
            <a:r>
              <a:rPr lang="es-PE" sz="2200" dirty="0"/>
              <a:t>sea de tipo digital, pero todavía existen muchas señales </a:t>
            </a:r>
            <a:r>
              <a:rPr lang="es-PE" sz="2200" dirty="0" smtClean="0"/>
              <a:t>de vídeo </a:t>
            </a:r>
            <a:r>
              <a:rPr lang="es-PE" sz="2200" dirty="0"/>
              <a:t>de carácter </a:t>
            </a:r>
            <a:r>
              <a:rPr lang="es-PE" sz="2200" dirty="0" smtClean="0"/>
              <a:t>analógico. </a:t>
            </a:r>
          </a:p>
          <a:p>
            <a:pPr marL="804863" lvl="1" indent="0">
              <a:buNone/>
            </a:pPr>
            <a:r>
              <a:rPr lang="es-PE" sz="2200" dirty="0" smtClean="0"/>
              <a:t>Para ser tratadas </a:t>
            </a:r>
            <a:r>
              <a:rPr lang="es-PE" sz="2200" dirty="0"/>
              <a:t>hay que muestrearlas y cuantificarlas. Ambas tareas </a:t>
            </a:r>
            <a:r>
              <a:rPr lang="es-PE" sz="2200" dirty="0" smtClean="0"/>
              <a:t>son realizadas </a:t>
            </a:r>
            <a:r>
              <a:rPr lang="es-PE" sz="2200" dirty="0"/>
              <a:t>por las tarjetas de </a:t>
            </a:r>
            <a:r>
              <a:rPr lang="es-PE" sz="2200" dirty="0" smtClean="0"/>
              <a:t>adquisición (</a:t>
            </a:r>
            <a:r>
              <a:rPr lang="es-PE" sz="2200" i="1" dirty="0" err="1" smtClean="0"/>
              <a:t>frame</a:t>
            </a:r>
            <a:r>
              <a:rPr lang="es-PE" sz="2200" i="1" dirty="0" smtClean="0"/>
              <a:t> </a:t>
            </a:r>
            <a:r>
              <a:rPr lang="es-PE" sz="2200" i="1" dirty="0" err="1" smtClean="0"/>
              <a:t>grabbers</a:t>
            </a:r>
            <a:r>
              <a:rPr lang="es-PE" sz="2200" dirty="0" smtClean="0"/>
              <a:t>), y se </a:t>
            </a:r>
            <a:r>
              <a:rPr lang="es-PE" sz="2200" dirty="0"/>
              <a:t>depositan en el bus de expansión del </a:t>
            </a:r>
            <a:r>
              <a:rPr lang="es-PE" sz="2200" dirty="0" smtClean="0"/>
              <a:t>computador.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dirty="0" smtClean="0"/>
              <a:t>Tópicos Especiales en Procesamiento Gráfico</a:t>
            </a:r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858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2.1. Sistemas de visión computacional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1503" y="2770496"/>
            <a:ext cx="9781857" cy="3248167"/>
          </a:xfrm>
        </p:spPr>
        <p:txBody>
          <a:bodyPr/>
          <a:lstStyle/>
          <a:p>
            <a:r>
              <a:rPr lang="es-PE" sz="2400" i="1" dirty="0" smtClean="0"/>
              <a:t>Sistema de procesamiento de imágenes.  </a:t>
            </a:r>
            <a:r>
              <a:rPr lang="es-PE" sz="2400" dirty="0" smtClean="0"/>
              <a:t>La imagen será procesada </a:t>
            </a:r>
            <a:r>
              <a:rPr lang="es-PE" sz="2400" dirty="0"/>
              <a:t>para transformarla </a:t>
            </a:r>
            <a:r>
              <a:rPr lang="es-PE" sz="2400" dirty="0" smtClean="0"/>
              <a:t>en información </a:t>
            </a:r>
            <a:r>
              <a:rPr lang="es-PE" sz="2400" dirty="0"/>
              <a:t>de alto </a:t>
            </a:r>
            <a:r>
              <a:rPr lang="es-PE" sz="2400" dirty="0" smtClean="0"/>
              <a:t>nivel, para vincularla a múltiples periféricos receptores </a:t>
            </a:r>
            <a:r>
              <a:rPr lang="es-PE" sz="2400" dirty="0"/>
              <a:t>de </a:t>
            </a:r>
            <a:r>
              <a:rPr lang="es-PE" sz="2400" dirty="0" smtClean="0"/>
              <a:t>información </a:t>
            </a:r>
            <a:r>
              <a:rPr lang="es-PE" sz="2400" dirty="0"/>
              <a:t>y vincularse con el sistema de procesamiento de las imágenes. </a:t>
            </a:r>
            <a:endParaRPr lang="es-PE" sz="2400" dirty="0" smtClean="0"/>
          </a:p>
          <a:p>
            <a:pPr lvl="1"/>
            <a:r>
              <a:rPr lang="es-PE" sz="2200" i="1" dirty="0"/>
              <a:t>Subsistema de </a:t>
            </a:r>
            <a:r>
              <a:rPr lang="es-PE" sz="2200" i="1" dirty="0" smtClean="0"/>
              <a:t>procesamiento. </a:t>
            </a:r>
            <a:r>
              <a:rPr lang="es-PE" sz="2200" dirty="0"/>
              <a:t>Suele ser un computador o un </a:t>
            </a:r>
            <a:r>
              <a:rPr lang="es-PE" sz="2200" dirty="0" smtClean="0"/>
              <a:t>clúster de computadores</a:t>
            </a:r>
            <a:r>
              <a:rPr lang="es-PE" sz="2200" dirty="0"/>
              <a:t>, dependiendo de las </a:t>
            </a:r>
            <a:r>
              <a:rPr lang="es-PE" sz="2200" dirty="0" smtClean="0"/>
              <a:t>necesidades; partiendo de </a:t>
            </a:r>
            <a:r>
              <a:rPr lang="es-PE" sz="2200" dirty="0"/>
              <a:t>una representación digital de las imágenes </a:t>
            </a:r>
            <a:r>
              <a:rPr lang="es-PE" sz="2200" dirty="0" smtClean="0"/>
              <a:t>la cual será procesada hasta </a:t>
            </a:r>
            <a:r>
              <a:rPr lang="es-PE" sz="2200" dirty="0"/>
              <a:t>alcanzar otro tipo de información de </a:t>
            </a:r>
            <a:r>
              <a:rPr lang="es-PE" sz="2200" dirty="0" smtClean="0"/>
              <a:t>más alto </a:t>
            </a:r>
            <a:r>
              <a:rPr lang="es-PE" sz="2200" dirty="0"/>
              <a:t>nivel.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685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2.1. Sistemas de visión computacional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79" y="3043451"/>
            <a:ext cx="9348481" cy="2975212"/>
          </a:xfrm>
        </p:spPr>
        <p:txBody>
          <a:bodyPr/>
          <a:lstStyle/>
          <a:p>
            <a:pPr lvl="1"/>
            <a:r>
              <a:rPr lang="es-PE" sz="2200" i="1" dirty="0"/>
              <a:t>Subsistemas de </a:t>
            </a:r>
            <a:r>
              <a:rPr lang="es-PE" sz="2200" i="1" dirty="0" smtClean="0"/>
              <a:t>periféricos. </a:t>
            </a:r>
            <a:r>
              <a:rPr lang="es-PE" sz="2200" dirty="0" smtClean="0"/>
              <a:t>Conjunto </a:t>
            </a:r>
            <a:r>
              <a:rPr lang="es-PE" sz="2200" dirty="0"/>
              <a:t>de elementos receptores de </a:t>
            </a:r>
            <a:r>
              <a:rPr lang="es-PE" sz="2200" dirty="0" smtClean="0"/>
              <a:t>la información </a:t>
            </a:r>
            <a:r>
              <a:rPr lang="es-PE" sz="2200" dirty="0"/>
              <a:t>de alto nivel. Puede ser un monitor de altas </a:t>
            </a:r>
            <a:r>
              <a:rPr lang="es-PE" sz="2200" dirty="0" smtClean="0"/>
              <a:t>prestaciones gráficas</a:t>
            </a:r>
            <a:r>
              <a:rPr lang="es-PE" sz="2200"/>
              <a:t>, </a:t>
            </a:r>
            <a:r>
              <a:rPr lang="es-PE" sz="2200" smtClean="0"/>
              <a:t>una </a:t>
            </a:r>
            <a:r>
              <a:rPr lang="es-PE" sz="2200" dirty="0"/>
              <a:t>impresora sacando </a:t>
            </a:r>
            <a:r>
              <a:rPr lang="es-PE" sz="2200" dirty="0" smtClean="0"/>
              <a:t>las características, etc.</a:t>
            </a:r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51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utoShape 7"/>
          <p:cNvSpPr>
            <a:spLocks noChangeArrowheads="1"/>
          </p:cNvSpPr>
          <p:nvPr/>
        </p:nvSpPr>
        <p:spPr bwMode="auto">
          <a:xfrm rot="10800000">
            <a:off x="5473657" y="3324069"/>
            <a:ext cx="420031" cy="406400"/>
          </a:xfrm>
          <a:prstGeom prst="leftArrow">
            <a:avLst>
              <a:gd name="adj1" fmla="val 50000"/>
              <a:gd name="adj2" fmla="val 32813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2.2. Etapas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46</a:t>
            </a:fld>
            <a:endParaRPr lang="es-PE"/>
          </a:p>
        </p:txBody>
      </p:sp>
      <p:sp>
        <p:nvSpPr>
          <p:cNvPr id="77" name="AutoShape 6"/>
          <p:cNvSpPr>
            <a:spLocks noChangeArrowheads="1"/>
          </p:cNvSpPr>
          <p:nvPr/>
        </p:nvSpPr>
        <p:spPr bwMode="auto">
          <a:xfrm rot="10800000">
            <a:off x="3615575" y="3324069"/>
            <a:ext cx="412861" cy="406400"/>
          </a:xfrm>
          <a:prstGeom prst="leftArrow">
            <a:avLst>
              <a:gd name="adj1" fmla="val 50000"/>
              <a:gd name="adj2" fmla="val 32813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s-MX" altLang="es-PE" sz="2400">
              <a:solidFill>
                <a:schemeClr val="tx2"/>
              </a:solidFill>
            </a:endParaRPr>
          </a:p>
        </p:txBody>
      </p:sp>
      <p:sp>
        <p:nvSpPr>
          <p:cNvPr id="79" name="AutoShape 8"/>
          <p:cNvSpPr>
            <a:spLocks noChangeArrowheads="1"/>
          </p:cNvSpPr>
          <p:nvPr/>
        </p:nvSpPr>
        <p:spPr bwMode="auto">
          <a:xfrm rot="10800000">
            <a:off x="1670324" y="3329890"/>
            <a:ext cx="443880" cy="406400"/>
          </a:xfrm>
          <a:prstGeom prst="leftArrow">
            <a:avLst>
              <a:gd name="adj1" fmla="val 50000"/>
              <a:gd name="adj2" fmla="val 32813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80" name="Text Box 9"/>
          <p:cNvSpPr txBox="1">
            <a:spLocks noChangeArrowheads="1"/>
          </p:cNvSpPr>
          <p:nvPr/>
        </p:nvSpPr>
        <p:spPr bwMode="auto">
          <a:xfrm>
            <a:off x="1163714" y="4185475"/>
            <a:ext cx="1371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PE" dirty="0"/>
              <a:t>imagen de entrada</a:t>
            </a:r>
          </a:p>
        </p:txBody>
      </p:sp>
      <p:sp>
        <p:nvSpPr>
          <p:cNvPr id="81" name="Text Box 10"/>
          <p:cNvSpPr txBox="1">
            <a:spLocks noChangeArrowheads="1"/>
          </p:cNvSpPr>
          <p:nvPr/>
        </p:nvSpPr>
        <p:spPr bwMode="auto">
          <a:xfrm>
            <a:off x="4995512" y="4271012"/>
            <a:ext cx="1371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PE" dirty="0"/>
              <a:t>objetos separados</a:t>
            </a:r>
          </a:p>
        </p:txBody>
      </p:sp>
      <p:sp>
        <p:nvSpPr>
          <p:cNvPr id="82" name="Text Box 11"/>
          <p:cNvSpPr txBox="1">
            <a:spLocks noChangeArrowheads="1"/>
          </p:cNvSpPr>
          <p:nvPr/>
        </p:nvSpPr>
        <p:spPr bwMode="auto">
          <a:xfrm>
            <a:off x="6602109" y="4268534"/>
            <a:ext cx="200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PE" dirty="0"/>
              <a:t>Patrón de características</a:t>
            </a:r>
          </a:p>
        </p:txBody>
      </p:sp>
      <p:sp>
        <p:nvSpPr>
          <p:cNvPr id="83" name="Text Box 12"/>
          <p:cNvSpPr txBox="1">
            <a:spLocks noChangeArrowheads="1"/>
          </p:cNvSpPr>
          <p:nvPr/>
        </p:nvSpPr>
        <p:spPr bwMode="auto">
          <a:xfrm>
            <a:off x="2610045" y="4206719"/>
            <a:ext cx="1981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PE" dirty="0"/>
              <a:t>Imagen acondicionada</a:t>
            </a:r>
          </a:p>
        </p:txBody>
      </p:sp>
      <p:sp>
        <p:nvSpPr>
          <p:cNvPr id="84" name="Line 13"/>
          <p:cNvSpPr>
            <a:spLocks noChangeShapeType="1"/>
          </p:cNvSpPr>
          <p:nvPr/>
        </p:nvSpPr>
        <p:spPr bwMode="auto">
          <a:xfrm flipH="1" flipV="1">
            <a:off x="1804605" y="3806669"/>
            <a:ext cx="1" cy="40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 flipV="1">
            <a:off x="5681312" y="3832069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6" name="Line 15"/>
          <p:cNvSpPr>
            <a:spLocks noChangeShapeType="1"/>
          </p:cNvSpPr>
          <p:nvPr/>
        </p:nvSpPr>
        <p:spPr bwMode="auto">
          <a:xfrm flipV="1">
            <a:off x="7602234" y="3806669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7" name="Line 16"/>
          <p:cNvSpPr>
            <a:spLocks noChangeShapeType="1"/>
          </p:cNvSpPr>
          <p:nvPr/>
        </p:nvSpPr>
        <p:spPr bwMode="auto">
          <a:xfrm flipV="1">
            <a:off x="3793375" y="3806669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8" name="AutoShape 17"/>
          <p:cNvSpPr>
            <a:spLocks noChangeArrowheads="1"/>
          </p:cNvSpPr>
          <p:nvPr/>
        </p:nvSpPr>
        <p:spPr bwMode="auto">
          <a:xfrm rot="10800000">
            <a:off x="9310364" y="3282155"/>
            <a:ext cx="385191" cy="406400"/>
          </a:xfrm>
          <a:prstGeom prst="leftArrow">
            <a:avLst>
              <a:gd name="adj1" fmla="val 50000"/>
              <a:gd name="adj2" fmla="val 32813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89" name="Text Box 18"/>
          <p:cNvSpPr txBox="1">
            <a:spLocks noChangeArrowheads="1"/>
          </p:cNvSpPr>
          <p:nvPr/>
        </p:nvSpPr>
        <p:spPr bwMode="auto">
          <a:xfrm>
            <a:off x="8872830" y="4213069"/>
            <a:ext cx="16354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PE" dirty="0"/>
              <a:t>tipos de objeto</a:t>
            </a:r>
          </a:p>
        </p:txBody>
      </p:sp>
      <p:sp>
        <p:nvSpPr>
          <p:cNvPr id="90" name="Line 19"/>
          <p:cNvSpPr>
            <a:spLocks noChangeShapeType="1"/>
          </p:cNvSpPr>
          <p:nvPr/>
        </p:nvSpPr>
        <p:spPr bwMode="auto">
          <a:xfrm flipV="1">
            <a:off x="9513111" y="3806669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2" name="AutoShape 21"/>
          <p:cNvSpPr>
            <a:spLocks noChangeArrowheads="1"/>
          </p:cNvSpPr>
          <p:nvPr/>
        </p:nvSpPr>
        <p:spPr bwMode="auto">
          <a:xfrm rot="10800000">
            <a:off x="7416208" y="3297964"/>
            <a:ext cx="372426" cy="406400"/>
          </a:xfrm>
          <a:prstGeom prst="leftArrow">
            <a:avLst>
              <a:gd name="adj1" fmla="val 50000"/>
              <a:gd name="adj2" fmla="val 32813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3" name="AutoShape 22"/>
          <p:cNvSpPr>
            <a:spLocks noChangeArrowheads="1"/>
          </p:cNvSpPr>
          <p:nvPr/>
        </p:nvSpPr>
        <p:spPr bwMode="auto">
          <a:xfrm rot="10800000">
            <a:off x="11179104" y="3292318"/>
            <a:ext cx="479942" cy="406400"/>
          </a:xfrm>
          <a:prstGeom prst="leftArrow">
            <a:avLst>
              <a:gd name="adj1" fmla="val 50000"/>
              <a:gd name="adj2" fmla="val 32813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4" name="Text Box 23"/>
          <p:cNvSpPr txBox="1">
            <a:spLocks noChangeArrowheads="1"/>
          </p:cNvSpPr>
          <p:nvPr/>
        </p:nvSpPr>
        <p:spPr bwMode="auto">
          <a:xfrm>
            <a:off x="10706883" y="4197649"/>
            <a:ext cx="13370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PE" dirty="0"/>
              <a:t>A la aplicación</a:t>
            </a:r>
          </a:p>
        </p:txBody>
      </p:sp>
      <p:sp>
        <p:nvSpPr>
          <p:cNvPr id="95" name="Line 24"/>
          <p:cNvSpPr>
            <a:spLocks noChangeShapeType="1"/>
          </p:cNvSpPr>
          <p:nvPr/>
        </p:nvSpPr>
        <p:spPr bwMode="auto">
          <a:xfrm flipH="1">
            <a:off x="11382239" y="3755869"/>
            <a:ext cx="13648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grpSp>
        <p:nvGrpSpPr>
          <p:cNvPr id="97" name="Group 26"/>
          <p:cNvGrpSpPr>
            <a:grpSpLocks/>
          </p:cNvGrpSpPr>
          <p:nvPr/>
        </p:nvGrpSpPr>
        <p:grpSpPr bwMode="auto">
          <a:xfrm>
            <a:off x="218033" y="3120869"/>
            <a:ext cx="5240068" cy="857250"/>
            <a:chOff x="-608" y="2832"/>
            <a:chExt cx="3480" cy="540"/>
          </a:xfrm>
        </p:grpSpPr>
        <p:sp>
          <p:nvSpPr>
            <p:cNvPr id="98" name="Rectangle 27"/>
            <p:cNvSpPr>
              <a:spLocks noChangeArrowheads="1"/>
            </p:cNvSpPr>
            <p:nvPr/>
          </p:nvSpPr>
          <p:spPr bwMode="auto">
            <a:xfrm>
              <a:off x="1920" y="2832"/>
              <a:ext cx="951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9" name="Text Box 28"/>
            <p:cNvSpPr txBox="1">
              <a:spLocks noChangeArrowheads="1"/>
            </p:cNvSpPr>
            <p:nvPr/>
          </p:nvSpPr>
          <p:spPr bwMode="auto">
            <a:xfrm>
              <a:off x="1921" y="3008"/>
              <a:ext cx="95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s-ES_tradnl" altLang="es-PE" sz="1200" b="1" dirty="0"/>
                <a:t>SEGMENTACIÓN</a:t>
              </a:r>
            </a:p>
          </p:txBody>
        </p:sp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-608" y="2844"/>
              <a:ext cx="951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113" name="Text Box 28"/>
            <p:cNvSpPr txBox="1">
              <a:spLocks noChangeArrowheads="1"/>
            </p:cNvSpPr>
            <p:nvPr/>
          </p:nvSpPr>
          <p:spPr bwMode="auto">
            <a:xfrm>
              <a:off x="-607" y="3020"/>
              <a:ext cx="95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s-ES_tradnl" altLang="es-PE" sz="1200" b="1" dirty="0" smtClean="0"/>
                <a:t>ADQUISICIÓN</a:t>
              </a:r>
              <a:endParaRPr lang="es-ES_tradnl" altLang="es-PE" sz="1200" b="1" dirty="0"/>
            </a:p>
          </p:txBody>
        </p:sp>
      </p:grpSp>
      <p:grpSp>
        <p:nvGrpSpPr>
          <p:cNvPr id="100" name="Group 29"/>
          <p:cNvGrpSpPr>
            <a:grpSpLocks/>
          </p:cNvGrpSpPr>
          <p:nvPr/>
        </p:nvGrpSpPr>
        <p:grpSpPr bwMode="auto">
          <a:xfrm>
            <a:off x="5842619" y="3120869"/>
            <a:ext cx="1648497" cy="838200"/>
            <a:chOff x="3352" y="2416"/>
            <a:chExt cx="1056" cy="528"/>
          </a:xfrm>
        </p:grpSpPr>
        <p:sp>
          <p:nvSpPr>
            <p:cNvPr id="101" name="Rectangle 30"/>
            <p:cNvSpPr>
              <a:spLocks noChangeArrowheads="1"/>
            </p:cNvSpPr>
            <p:nvPr/>
          </p:nvSpPr>
          <p:spPr bwMode="auto">
            <a:xfrm>
              <a:off x="3399" y="2416"/>
              <a:ext cx="951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102" name="Text Box 31"/>
            <p:cNvSpPr txBox="1">
              <a:spLocks noChangeArrowheads="1"/>
            </p:cNvSpPr>
            <p:nvPr/>
          </p:nvSpPr>
          <p:spPr bwMode="auto">
            <a:xfrm>
              <a:off x="3352" y="2528"/>
              <a:ext cx="10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s-ES_tradnl" altLang="es-PE" sz="1200" b="1"/>
                <a:t>EXTRACCIÓN DE CARACTERÍSTICAS</a:t>
              </a:r>
            </a:p>
          </p:txBody>
        </p:sp>
      </p:grpSp>
      <p:grpSp>
        <p:nvGrpSpPr>
          <p:cNvPr id="103" name="Group 32"/>
          <p:cNvGrpSpPr>
            <a:grpSpLocks/>
          </p:cNvGrpSpPr>
          <p:nvPr/>
        </p:nvGrpSpPr>
        <p:grpSpPr bwMode="auto">
          <a:xfrm>
            <a:off x="2117327" y="3120869"/>
            <a:ext cx="1561747" cy="838200"/>
            <a:chOff x="3152" y="1264"/>
            <a:chExt cx="1008" cy="528"/>
          </a:xfrm>
        </p:grpSpPr>
        <p:sp>
          <p:nvSpPr>
            <p:cNvPr id="104" name="Rectangle 33"/>
            <p:cNvSpPr>
              <a:spLocks noChangeArrowheads="1"/>
            </p:cNvSpPr>
            <p:nvPr/>
          </p:nvSpPr>
          <p:spPr bwMode="auto">
            <a:xfrm>
              <a:off x="3159" y="1264"/>
              <a:ext cx="951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3152" y="1328"/>
              <a:ext cx="1008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s-ES_tradnl" altLang="es-PE" sz="1200" b="1" dirty="0"/>
                <a:t>PRE</a:t>
              </a:r>
            </a:p>
            <a:p>
              <a:pPr algn="ctr">
                <a:spcBef>
                  <a:spcPct val="50000"/>
                </a:spcBef>
              </a:pPr>
              <a:r>
                <a:rPr lang="es-ES_tradnl" altLang="es-PE" sz="1200" b="1" dirty="0"/>
                <a:t>PROCESAMIENTO</a:t>
              </a:r>
            </a:p>
          </p:txBody>
        </p:sp>
      </p:grpSp>
      <p:grpSp>
        <p:nvGrpSpPr>
          <p:cNvPr id="106" name="Group 35"/>
          <p:cNvGrpSpPr>
            <a:grpSpLocks/>
          </p:cNvGrpSpPr>
          <p:nvPr/>
        </p:nvGrpSpPr>
        <p:grpSpPr bwMode="auto">
          <a:xfrm>
            <a:off x="7785501" y="3087531"/>
            <a:ext cx="1600200" cy="838200"/>
            <a:chOff x="4293" y="-644"/>
            <a:chExt cx="1008" cy="528"/>
          </a:xfrm>
        </p:grpSpPr>
        <p:sp>
          <p:nvSpPr>
            <p:cNvPr id="107" name="Rectangle 36"/>
            <p:cNvSpPr>
              <a:spLocks noChangeArrowheads="1"/>
            </p:cNvSpPr>
            <p:nvPr/>
          </p:nvSpPr>
          <p:spPr bwMode="auto">
            <a:xfrm>
              <a:off x="4304" y="-644"/>
              <a:ext cx="951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108" name="Text Box 37"/>
            <p:cNvSpPr txBox="1">
              <a:spLocks noChangeArrowheads="1"/>
            </p:cNvSpPr>
            <p:nvPr/>
          </p:nvSpPr>
          <p:spPr bwMode="auto">
            <a:xfrm>
              <a:off x="4293" y="-504"/>
              <a:ext cx="10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s-ES_tradnl" altLang="es-PE" sz="1200" b="1" dirty="0"/>
                <a:t>RECONOCIMIENTO CLASIFICACIÓN</a:t>
              </a:r>
            </a:p>
          </p:txBody>
        </p:sp>
      </p:grpSp>
      <p:grpSp>
        <p:nvGrpSpPr>
          <p:cNvPr id="109" name="Group 38"/>
          <p:cNvGrpSpPr>
            <a:grpSpLocks/>
          </p:cNvGrpSpPr>
          <p:nvPr/>
        </p:nvGrpSpPr>
        <p:grpSpPr bwMode="auto">
          <a:xfrm>
            <a:off x="9673041" y="3108168"/>
            <a:ext cx="1547693" cy="838200"/>
            <a:chOff x="3138" y="1264"/>
            <a:chExt cx="1008" cy="528"/>
          </a:xfrm>
        </p:grpSpPr>
        <p:sp>
          <p:nvSpPr>
            <p:cNvPr id="110" name="Rectangle 39"/>
            <p:cNvSpPr>
              <a:spLocks noChangeArrowheads="1"/>
            </p:cNvSpPr>
            <p:nvPr/>
          </p:nvSpPr>
          <p:spPr bwMode="auto">
            <a:xfrm>
              <a:off x="3159" y="1264"/>
              <a:ext cx="951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111" name="Text Box 40"/>
            <p:cNvSpPr txBox="1">
              <a:spLocks noChangeArrowheads="1"/>
            </p:cNvSpPr>
            <p:nvPr/>
          </p:nvSpPr>
          <p:spPr bwMode="auto">
            <a:xfrm>
              <a:off x="3138" y="1439"/>
              <a:ext cx="100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s-ES_tradnl" altLang="es-PE" sz="1200" b="1" dirty="0" smtClean="0"/>
                <a:t>INTERPRETACIÓN</a:t>
              </a:r>
              <a:endParaRPr lang="es-ES_tradnl" altLang="es-PE" sz="1200" b="1" dirty="0"/>
            </a:p>
          </p:txBody>
        </p:sp>
      </p:grpSp>
      <p:sp>
        <p:nvSpPr>
          <p:cNvPr id="114" name="Cerrar llave 113"/>
          <p:cNvSpPr/>
          <p:nvPr/>
        </p:nvSpPr>
        <p:spPr>
          <a:xfrm rot="5400000">
            <a:off x="1641705" y="3386759"/>
            <a:ext cx="564727" cy="3510010"/>
          </a:xfrm>
          <a:prstGeom prst="rightBrace">
            <a:avLst>
              <a:gd name="adj1" fmla="val 14285"/>
              <a:gd name="adj2" fmla="val 5170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5" name="Cerrar llave 114"/>
          <p:cNvSpPr/>
          <p:nvPr/>
        </p:nvSpPr>
        <p:spPr>
          <a:xfrm rot="16200000" flipV="1">
            <a:off x="5522722" y="806404"/>
            <a:ext cx="564727" cy="3510010"/>
          </a:xfrm>
          <a:prstGeom prst="rightBrace">
            <a:avLst>
              <a:gd name="adj1" fmla="val 14285"/>
              <a:gd name="adj2" fmla="val 5170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6" name="Cerrar llave 115"/>
          <p:cNvSpPr/>
          <p:nvPr/>
        </p:nvSpPr>
        <p:spPr>
          <a:xfrm rot="5400000">
            <a:off x="9317062" y="3509028"/>
            <a:ext cx="564727" cy="3592923"/>
          </a:xfrm>
          <a:prstGeom prst="rightBrace">
            <a:avLst>
              <a:gd name="adj1" fmla="val 14285"/>
              <a:gd name="adj2" fmla="val 5170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10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2.2. Etapas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620370"/>
            <a:ext cx="9348480" cy="339829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PE" sz="2400" i="1" dirty="0" smtClean="0"/>
              <a:t>Captación de la imagen: </a:t>
            </a:r>
            <a:r>
              <a:rPr lang="es-PE" sz="2400" dirty="0" smtClean="0"/>
              <a:t>Proceso por el cual </a:t>
            </a:r>
            <a:r>
              <a:rPr lang="es-PE" sz="2400" dirty="0"/>
              <a:t>se obtiene una imagen visual. </a:t>
            </a:r>
          </a:p>
          <a:p>
            <a:pPr marL="457200" indent="-457200">
              <a:buFont typeface="+mj-lt"/>
              <a:buAutoNum type="arabicPeriod"/>
            </a:pPr>
            <a:r>
              <a:rPr lang="es-PE" sz="2400" i="1" dirty="0" err="1" smtClean="0"/>
              <a:t>Preprocesamiento</a:t>
            </a:r>
            <a:r>
              <a:rPr lang="es-PE" sz="2400" i="1" dirty="0"/>
              <a:t>: </a:t>
            </a:r>
            <a:r>
              <a:rPr lang="es-PE" sz="2400" dirty="0" smtClean="0"/>
              <a:t>Conjunto de técnicas que permiten reducir el ruido </a:t>
            </a:r>
            <a:r>
              <a:rPr lang="es-PE" sz="2400" dirty="0"/>
              <a:t>y </a:t>
            </a:r>
            <a:r>
              <a:rPr lang="es-PE" sz="2400" dirty="0" smtClean="0"/>
              <a:t>realzar los </a:t>
            </a:r>
            <a:r>
              <a:rPr lang="es-PE" sz="2400" dirty="0"/>
              <a:t>detalles. </a:t>
            </a:r>
          </a:p>
          <a:p>
            <a:pPr marL="457200" indent="-457200">
              <a:buFont typeface="+mj-lt"/>
              <a:buAutoNum type="arabicPeriod"/>
            </a:pPr>
            <a:r>
              <a:rPr lang="es-PE" sz="2400" i="1" dirty="0" smtClean="0"/>
              <a:t>Segmentación</a:t>
            </a:r>
            <a:r>
              <a:rPr lang="es-PE" sz="2400" i="1" dirty="0"/>
              <a:t>: </a:t>
            </a:r>
            <a:r>
              <a:rPr lang="es-PE" sz="2400" dirty="0" smtClean="0"/>
              <a:t>Proceso que permite dividir </a:t>
            </a:r>
            <a:r>
              <a:rPr lang="es-PE" sz="2400" dirty="0"/>
              <a:t>a una imagen en objetos </a:t>
            </a:r>
            <a:r>
              <a:rPr lang="es-PE" sz="2400" dirty="0" smtClean="0"/>
              <a:t>de interés.</a:t>
            </a:r>
            <a:endParaRPr lang="es-PE" sz="2400" dirty="0"/>
          </a:p>
          <a:p>
            <a:pPr marL="457200" indent="-457200">
              <a:buFont typeface="+mj-lt"/>
              <a:buAutoNum type="arabicPeriod"/>
            </a:pPr>
            <a:r>
              <a:rPr lang="es-PE" sz="2400" i="1" dirty="0"/>
              <a:t> </a:t>
            </a:r>
            <a:r>
              <a:rPr lang="es-PE" sz="2400" i="1" dirty="0" smtClean="0"/>
              <a:t>Extracción </a:t>
            </a:r>
            <a:r>
              <a:rPr lang="es-PE" sz="2400" i="1" dirty="0"/>
              <a:t>de características: </a:t>
            </a:r>
            <a:r>
              <a:rPr lang="es-PE" sz="2400" dirty="0" smtClean="0"/>
              <a:t>Proceso que obtiene las </a:t>
            </a:r>
            <a:r>
              <a:rPr lang="es-PE" sz="2400" dirty="0"/>
              <a:t>características </a:t>
            </a:r>
            <a:r>
              <a:rPr lang="es-PE" sz="2400" dirty="0" smtClean="0"/>
              <a:t>necesarias </a:t>
            </a:r>
            <a:r>
              <a:rPr lang="es-PE" sz="2400" dirty="0"/>
              <a:t>para diferenciar un tipo de objeto de </a:t>
            </a:r>
            <a:r>
              <a:rPr lang="es-PE" sz="2400" dirty="0" smtClean="0"/>
              <a:t>otro</a:t>
            </a:r>
            <a:r>
              <a:rPr lang="es-PE" sz="2400" dirty="0"/>
              <a:t> </a:t>
            </a:r>
            <a:r>
              <a:rPr lang="es-PE" sz="2400" dirty="0" smtClean="0"/>
              <a:t>como el </a:t>
            </a:r>
            <a:r>
              <a:rPr lang="es-PE" sz="2400" dirty="0"/>
              <a:t>tamaño y forma</a:t>
            </a:r>
            <a:r>
              <a:rPr lang="es-PE" sz="2400" dirty="0" smtClean="0"/>
              <a:t>.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79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2.2. Etapas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920621"/>
            <a:ext cx="9348480" cy="3098042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s-PE" sz="2400" i="1" dirty="0" smtClean="0"/>
              <a:t>Reconocimiento </a:t>
            </a:r>
            <a:r>
              <a:rPr lang="es-PE" sz="2400" i="1" dirty="0"/>
              <a:t>y clasificación: </a:t>
            </a:r>
            <a:r>
              <a:rPr lang="es-PE" sz="2400" dirty="0" smtClean="0"/>
              <a:t>Proceso </a:t>
            </a:r>
            <a:r>
              <a:rPr lang="es-PE" sz="2400" dirty="0"/>
              <a:t>que identifica a los objetos de una escena. </a:t>
            </a:r>
            <a:r>
              <a:rPr lang="es-PE" sz="2400" dirty="0" smtClean="0"/>
              <a:t>Por ejemplo, diferentes </a:t>
            </a:r>
            <a:r>
              <a:rPr lang="es-PE" sz="2400" dirty="0"/>
              <a:t>tipos de piezas en un tablero de </a:t>
            </a:r>
            <a:r>
              <a:rPr lang="es-PE" sz="2400" dirty="0" smtClean="0"/>
              <a:t>ajedrez.</a:t>
            </a:r>
            <a:endParaRPr lang="es-PE" sz="2400" dirty="0"/>
          </a:p>
          <a:p>
            <a:pPr marL="457200" indent="-457200">
              <a:buFont typeface="+mj-lt"/>
              <a:buAutoNum type="arabicPeriod" startAt="5"/>
            </a:pPr>
            <a:r>
              <a:rPr lang="es-PE" sz="2400" i="1" dirty="0" smtClean="0"/>
              <a:t>Interpretación</a:t>
            </a:r>
            <a:r>
              <a:rPr lang="es-PE" sz="2400" i="1" dirty="0"/>
              <a:t>: </a:t>
            </a:r>
            <a:r>
              <a:rPr lang="es-PE" sz="2400" dirty="0" smtClean="0"/>
              <a:t>Proceso que </a:t>
            </a:r>
            <a:r>
              <a:rPr lang="es-PE" sz="2400" dirty="0"/>
              <a:t>asocia un significado a un conjunto de objetos reconocidos</a:t>
            </a:r>
            <a:r>
              <a:rPr lang="es-PE" sz="2400" dirty="0" smtClean="0"/>
              <a:t>. 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164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2.3. Hardware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920621"/>
            <a:ext cx="9348480" cy="3098042"/>
          </a:xfrm>
        </p:spPr>
        <p:txBody>
          <a:bodyPr/>
          <a:lstStyle/>
          <a:p>
            <a:r>
              <a:rPr lang="es-PE" sz="2400" i="1" dirty="0" smtClean="0"/>
              <a:t>Tarea. </a:t>
            </a:r>
            <a:r>
              <a:rPr lang="es-PE" sz="2400" dirty="0" smtClean="0"/>
              <a:t> Investigar los diversos tipos de hardware involucrados en un sistema de visión computacional.</a:t>
            </a:r>
          </a:p>
          <a:p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443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</a:t>
            </a:fld>
            <a:endParaRPr lang="es-PE"/>
          </a:p>
        </p:txBody>
      </p:sp>
      <p:pic>
        <p:nvPicPr>
          <p:cNvPr id="5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ABFD4AD-6A2A-48BA-88FD-AFCB31C813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7" r="54927"/>
          <a:stretch/>
        </p:blipFill>
        <p:spPr>
          <a:xfrm>
            <a:off x="2906973" y="2071034"/>
            <a:ext cx="2579427" cy="40586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52884" r="9208"/>
          <a:stretch/>
        </p:blipFill>
        <p:spPr>
          <a:xfrm>
            <a:off x="7697338" y="2071034"/>
            <a:ext cx="2737585" cy="405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9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2.4. Aplicaciones.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166045"/>
            <a:ext cx="9348480" cy="518615"/>
          </a:xfrm>
        </p:spPr>
        <p:txBody>
          <a:bodyPr/>
          <a:lstStyle/>
          <a:p>
            <a:r>
              <a:rPr lang="es-PE" sz="2400" dirty="0" smtClean="0"/>
              <a:t>Efectos Especiales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50</a:t>
            </a:fld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2" t="23555" r="33780" b="25198"/>
          <a:stretch/>
        </p:blipFill>
        <p:spPr>
          <a:xfrm>
            <a:off x="8737921" y="2884707"/>
            <a:ext cx="2637689" cy="32712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17854" t="6642" r="11074"/>
          <a:stretch/>
        </p:blipFill>
        <p:spPr>
          <a:xfrm>
            <a:off x="1092158" y="2873982"/>
            <a:ext cx="3252946" cy="3271250"/>
          </a:xfrm>
          <a:prstGeom prst="rect">
            <a:avLst/>
          </a:prstGeom>
        </p:spPr>
      </p:pic>
      <p:pic>
        <p:nvPicPr>
          <p:cNvPr id="1026" name="Picture 2" descr="Resultado de imagen para photoshop morph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76"/>
          <a:stretch/>
        </p:blipFill>
        <p:spPr bwMode="auto">
          <a:xfrm>
            <a:off x="4345104" y="2884707"/>
            <a:ext cx="4392817" cy="327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2.4. Aplicaciones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236" y="3583560"/>
            <a:ext cx="1879802" cy="742780"/>
          </a:xfrm>
        </p:spPr>
        <p:txBody>
          <a:bodyPr/>
          <a:lstStyle/>
          <a:p>
            <a:pPr marL="0" indent="0" algn="ctr">
              <a:buNone/>
            </a:pPr>
            <a:r>
              <a:rPr lang="es-PE" sz="1800" dirty="0" smtClean="0"/>
              <a:t>Reconocimiento de escena</a:t>
            </a:r>
            <a:endParaRPr lang="es-PE" sz="1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51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04" r="2340" b="5313"/>
          <a:stretch/>
        </p:blipFill>
        <p:spPr>
          <a:xfrm>
            <a:off x="1809583" y="1752664"/>
            <a:ext cx="10199073" cy="440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2.4. Aplicaciones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463154"/>
            <a:ext cx="9348480" cy="518615"/>
          </a:xfrm>
        </p:spPr>
        <p:txBody>
          <a:bodyPr/>
          <a:lstStyle/>
          <a:p>
            <a:r>
              <a:rPr lang="es-PE" sz="2400" dirty="0" smtClean="0"/>
              <a:t>Reconocimiento de rostros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52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0" y="3099064"/>
            <a:ext cx="6500201" cy="30324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8193" r="1942"/>
          <a:stretch/>
        </p:blipFill>
        <p:spPr>
          <a:xfrm>
            <a:off x="6707721" y="3099064"/>
            <a:ext cx="5209828" cy="30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2.4. Aplicaciones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65574" y="2159686"/>
            <a:ext cx="9348480" cy="518615"/>
          </a:xfrm>
        </p:spPr>
        <p:txBody>
          <a:bodyPr/>
          <a:lstStyle/>
          <a:p>
            <a:r>
              <a:rPr lang="es-PE" sz="2400" dirty="0" smtClean="0"/>
              <a:t>Reconocimiento de caracteres ópticos (OCR)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53</a:t>
            </a:fld>
            <a:endParaRPr lang="es-PE"/>
          </a:p>
        </p:txBody>
      </p:sp>
      <p:pic>
        <p:nvPicPr>
          <p:cNvPr id="7170" name="Picture 2" descr="Resultado de imagen para oc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0" y="3098042"/>
            <a:ext cx="3457008" cy="259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78" y="3188904"/>
            <a:ext cx="3667311" cy="2746944"/>
          </a:xfrm>
          <a:prstGeom prst="rect">
            <a:avLst/>
          </a:prstGeom>
        </p:spPr>
      </p:pic>
      <p:pic>
        <p:nvPicPr>
          <p:cNvPr id="7174" name="Picture 6" descr="Resultado de imagen para handwriting recogni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4815" b="4305"/>
          <a:stretch/>
        </p:blipFill>
        <p:spPr bwMode="auto">
          <a:xfrm>
            <a:off x="7762523" y="3314070"/>
            <a:ext cx="4156522" cy="249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3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2.4. Aplicaciones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422842"/>
            <a:ext cx="9348480" cy="518615"/>
          </a:xfrm>
        </p:spPr>
        <p:txBody>
          <a:bodyPr/>
          <a:lstStyle/>
          <a:p>
            <a:r>
              <a:rPr lang="es-PE" sz="2400" dirty="0" smtClean="0"/>
              <a:t>Mobile visual </a:t>
            </a:r>
            <a:r>
              <a:rPr lang="es-PE" sz="2400" dirty="0" err="1" smtClean="0"/>
              <a:t>search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54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987" y="3134196"/>
            <a:ext cx="4202373" cy="29941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05" y="3146049"/>
            <a:ext cx="5964676" cy="29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2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2.4. Aplicaciones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213812"/>
            <a:ext cx="9348480" cy="518615"/>
          </a:xfrm>
        </p:spPr>
        <p:txBody>
          <a:bodyPr/>
          <a:lstStyle/>
          <a:p>
            <a:r>
              <a:rPr lang="es-PE" sz="2400" dirty="0" err="1" smtClean="0"/>
              <a:t>Self-driving</a:t>
            </a:r>
            <a:r>
              <a:rPr lang="es-PE" sz="2400" dirty="0" smtClean="0"/>
              <a:t> cars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55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8923" r="1107"/>
          <a:stretch/>
        </p:blipFill>
        <p:spPr>
          <a:xfrm>
            <a:off x="6531307" y="3193576"/>
            <a:ext cx="4783057" cy="28620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11" y="3182994"/>
            <a:ext cx="4859746" cy="287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2.4. Aplicaciones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579427"/>
            <a:ext cx="9348480" cy="518615"/>
          </a:xfrm>
        </p:spPr>
        <p:txBody>
          <a:bodyPr/>
          <a:lstStyle/>
          <a:p>
            <a:r>
              <a:rPr lang="es-PE" sz="2400" dirty="0" err="1" smtClean="0"/>
              <a:t>Automatic</a:t>
            </a:r>
            <a:r>
              <a:rPr lang="es-PE" sz="2400" dirty="0" smtClean="0"/>
              <a:t> </a:t>
            </a:r>
            <a:r>
              <a:rPr lang="es-PE" sz="2400" dirty="0" err="1" smtClean="0"/>
              <a:t>checkout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56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19" y="3098042"/>
            <a:ext cx="4706002" cy="303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2.4. Aplicaciones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129052"/>
            <a:ext cx="9348480" cy="605264"/>
          </a:xfrm>
        </p:spPr>
        <p:txBody>
          <a:bodyPr/>
          <a:lstStyle/>
          <a:p>
            <a:r>
              <a:rPr lang="es-PE" sz="2400" dirty="0" err="1" smtClean="0"/>
              <a:t>Augmented</a:t>
            </a:r>
            <a:r>
              <a:rPr lang="es-PE" sz="2400" dirty="0" smtClean="0"/>
              <a:t> </a:t>
            </a:r>
            <a:r>
              <a:rPr lang="es-PE" sz="2400" dirty="0" err="1" smtClean="0"/>
              <a:t>reality</a:t>
            </a:r>
            <a:r>
              <a:rPr lang="es-PE" sz="2400" dirty="0" smtClean="0"/>
              <a:t> and virtual </a:t>
            </a:r>
            <a:r>
              <a:rPr lang="es-PE" sz="2400" dirty="0" err="1" smtClean="0"/>
              <a:t>reality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57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56" y="2734315"/>
            <a:ext cx="5041384" cy="33609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880" y="2717174"/>
            <a:ext cx="4467376" cy="33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 </a:t>
            </a:r>
            <a:r>
              <a:rPr lang="es-PE" dirty="0" smtClean="0"/>
              <a:t>Imágenes DIGITALES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188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3.1</a:t>
            </a:r>
            <a:r>
              <a:rPr lang="es-PE" dirty="0" smtClean="0"/>
              <a:t>. </a:t>
            </a:r>
            <a:r>
              <a:rPr lang="es-PE" dirty="0" smtClean="0"/>
              <a:t>El espectro electromagnético</a:t>
            </a:r>
            <a:endParaRPr lang="es-PE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80" b="3709"/>
          <a:stretch/>
        </p:blipFill>
        <p:spPr>
          <a:xfrm>
            <a:off x="627473" y="2797792"/>
            <a:ext cx="7268921" cy="2878448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59</a:t>
            </a:fld>
            <a:endParaRPr lang="es-PE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 bwMode="auto">
          <a:xfrm>
            <a:off x="8025600" y="3179928"/>
            <a:ext cx="3736614" cy="278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marL="359047" indent="-35904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o"/>
              <a:defRPr sz="29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76930" indent="-2987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700">
                <a:solidFill>
                  <a:schemeClr val="tx2"/>
                </a:solidFill>
                <a:latin typeface="+mn-lt"/>
              </a:defRPr>
            </a:lvl2pPr>
            <a:lvl3pPr marL="1196321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2300">
                <a:solidFill>
                  <a:schemeClr val="tx2"/>
                </a:solidFill>
                <a:latin typeface="+mn-lt"/>
              </a:defRPr>
            </a:lvl3pPr>
            <a:lvl4pPr marL="1676056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2"/>
                </a:solidFill>
                <a:latin typeface="+mn-lt"/>
              </a:defRPr>
            </a:lvl4pPr>
            <a:lvl5pPr marL="2154283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5pPr>
            <a:lvl6pPr marL="2634083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6pPr>
            <a:lvl7pPr marL="3113007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7pPr>
            <a:lvl8pPr marL="3591932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8pPr>
            <a:lvl9pPr marL="4070855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s-PE" sz="2400" kern="0" dirty="0" smtClean="0"/>
              <a:t>Imágenes basadas en radiación del espectro EM.</a:t>
            </a:r>
          </a:p>
          <a:p>
            <a:r>
              <a:rPr lang="es-PE" sz="2400" kern="0" dirty="0" smtClean="0"/>
              <a:t>Cada partícula contiene energía.</a:t>
            </a:r>
            <a:endParaRPr lang="es-PE" sz="2400" kern="0" dirty="0"/>
          </a:p>
        </p:txBody>
      </p:sp>
    </p:spTree>
    <p:extLst>
      <p:ext uri="{BB962C8B-B14F-4D97-AF65-F5344CB8AC3E}">
        <p14:creationId xmlns:p14="http://schemas.microsoft.com/office/powerpoint/2010/main" val="9601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866030"/>
            <a:ext cx="8765216" cy="3230129"/>
          </a:xfrm>
        </p:spPr>
        <p:txBody>
          <a:bodyPr/>
          <a:lstStyle/>
          <a:p>
            <a:pPr marL="0" indent="0" algn="ctr">
              <a:spcBef>
                <a:spcPts val="1800"/>
              </a:spcBef>
              <a:buNone/>
            </a:pPr>
            <a:r>
              <a:rPr lang="en-US" dirty="0" smtClean="0"/>
              <a:t>¿Han </a:t>
            </a:r>
            <a:r>
              <a:rPr lang="en-US" dirty="0" err="1" smtClean="0"/>
              <a:t>usado</a:t>
            </a:r>
            <a:r>
              <a:rPr lang="en-US" dirty="0" smtClean="0"/>
              <a:t> </a:t>
            </a:r>
            <a:r>
              <a:rPr lang="en-US" dirty="0" err="1" smtClean="0"/>
              <a:t>Visión</a:t>
            </a:r>
            <a:r>
              <a:rPr lang="en-US" dirty="0" smtClean="0"/>
              <a:t> </a:t>
            </a:r>
            <a:r>
              <a:rPr lang="en-US" dirty="0" err="1" smtClean="0"/>
              <a:t>Computacional</a:t>
            </a:r>
            <a:r>
              <a:rPr lang="en-US" dirty="0" smtClean="0"/>
              <a:t>?</a:t>
            </a:r>
            <a:endParaRPr lang="en-US" dirty="0"/>
          </a:p>
          <a:p>
            <a:pPr marL="0" indent="0" algn="ctr">
              <a:spcBef>
                <a:spcPts val="1800"/>
              </a:spcBef>
              <a:buNone/>
            </a:pPr>
            <a:r>
              <a:rPr lang="en-US" dirty="0"/>
              <a:t>¿</a:t>
            </a:r>
            <a:r>
              <a:rPr lang="en-US" dirty="0" err="1" smtClean="0"/>
              <a:t>Dónde</a:t>
            </a:r>
            <a:r>
              <a:rPr lang="en-US" dirty="0" smtClean="0"/>
              <a:t>?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?</a:t>
            </a:r>
            <a:endParaRPr lang="es-PE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41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Formación de la imagen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60</a:t>
            </a:fld>
            <a:endParaRPr lang="es-PE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2"/>
          <a:stretch/>
        </p:blipFill>
        <p:spPr>
          <a:xfrm>
            <a:off x="2674961" y="1752664"/>
            <a:ext cx="7884885" cy="43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3.2. </a:t>
            </a:r>
            <a:r>
              <a:rPr lang="es-PE" dirty="0" smtClean="0"/>
              <a:t>Formación de la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61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456598"/>
                <a:ext cx="9348480" cy="3639562"/>
              </a:xfrm>
            </p:spPr>
            <p:txBody>
              <a:bodyPr/>
              <a:lstStyle/>
              <a:p>
                <a:r>
                  <a:rPr lang="es-PE" sz="2800" dirty="0" smtClean="0"/>
                  <a:t>El proceso de formación de la imagen se da en dos partes:</a:t>
                </a:r>
              </a:p>
              <a:p>
                <a:pPr lvl="1"/>
                <a:r>
                  <a:rPr lang="es-PE" sz="2400" dirty="0" smtClean="0"/>
                  <a:t>Geometría: Determina donde se localizará cada punto de escena en el plano de la imagen.</a:t>
                </a:r>
              </a:p>
              <a:p>
                <a:pPr lvl="1"/>
                <a:r>
                  <a:rPr lang="es-PE" sz="2400" dirty="0" smtClean="0"/>
                  <a:t>La física de la luz determina el brillo de un punto en el plano de la imagen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P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s-P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PE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s-P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s-PE" sz="2800" b="0" dirty="0" smtClean="0"/>
              </a:p>
              <a:p>
                <a:pPr marL="0" indent="0">
                  <a:buNone/>
                </a:pPr>
                <a:r>
                  <a:rPr lang="es-PE" sz="2400" dirty="0" smtClean="0"/>
                  <a:t>	donde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PE" sz="2400" dirty="0" smtClean="0"/>
                  <a:t> es iluminación y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s-PE" sz="2400" dirty="0" smtClean="0"/>
                  <a:t> es </a:t>
                </a:r>
                <a:r>
                  <a:rPr lang="es-PE" sz="2400" dirty="0" err="1" smtClean="0"/>
                  <a:t>reflectancia</a:t>
                </a:r>
                <a:endParaRPr lang="es-PE" sz="2400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456598"/>
                <a:ext cx="9348480" cy="3639562"/>
              </a:xfrm>
              <a:blipFill>
                <a:blip r:embed="rId2"/>
                <a:stretch>
                  <a:fillRect l="-848" t="-167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1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3.2. Formación de la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62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483893"/>
                <a:ext cx="9348480" cy="361226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PE" sz="2400" i="1" dirty="0">
                        <a:latin typeface="Cambria Math" panose="02040503050406030204" pitchFamily="18" charset="0"/>
                      </a:rPr>
                      <m:t>0 &lt; 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) &lt; ∞ </m:t>
                    </m:r>
                  </m:oMath>
                </a14:m>
                <a:r>
                  <a:rPr lang="es-PE" sz="2400" dirty="0"/>
                  <a:t>; Iluminación o intensidad de la luz incidente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PE" sz="2400" i="1" dirty="0">
                        <a:latin typeface="Cambria Math" panose="02040503050406030204" pitchFamily="18" charset="0"/>
                      </a:rPr>
                      <m:t>0 &lt; 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) &lt; 1 </m:t>
                    </m:r>
                  </m:oMath>
                </a14:m>
                <a:r>
                  <a:rPr lang="es-PE" sz="2400" dirty="0"/>
                  <a:t>; </a:t>
                </a:r>
                <a:r>
                  <a:rPr lang="es-PE" sz="2400" dirty="0" err="1"/>
                  <a:t>Reflectancia</a:t>
                </a:r>
                <a:r>
                  <a:rPr lang="es-PE" sz="2400" dirty="0"/>
                  <a:t> o reflexividad del objeto. </a:t>
                </a:r>
              </a:p>
              <a:p>
                <a:pPr marL="0" indent="0">
                  <a:buNone/>
                </a:pPr>
                <a:r>
                  <a:rPr lang="es-PE" sz="2400" dirty="0"/>
                  <a:t>En situaciones reales: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PE" sz="2400" i="1" dirty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s-PE" sz="2400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) ≤</m:t>
                    </m:r>
                    <m:sSub>
                      <m:sSubPr>
                        <m:ctrlPr>
                          <a:rPr lang="es-PE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PE" sz="2400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400" dirty="0" smtClean="0"/>
                  <a:t>Una </a:t>
                </a:r>
                <a:r>
                  <a:rPr lang="es-PE" sz="2400" dirty="0" smtClean="0"/>
                  <a:t>imagen es una función bidimensional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PE" sz="2400" dirty="0" smtClean="0"/>
                  <a:t> donde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 smtClean="0"/>
                  <a:t> e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 smtClean="0"/>
                  <a:t>son coordenadas espaciales.</a:t>
                </a:r>
              </a:p>
              <a:p>
                <a:r>
                  <a:rPr lang="es-PE" sz="2400" dirty="0" smtClean="0"/>
                  <a:t>El </a:t>
                </a:r>
                <a:r>
                  <a:rPr lang="es-PE" sz="2400" dirty="0"/>
                  <a:t>valor de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PE" sz="2400" dirty="0"/>
                  <a:t>en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PE" sz="2400" dirty="0"/>
                  <a:t>es proporcional al brillo </a:t>
                </a:r>
                <a:r>
                  <a:rPr lang="es-PE" sz="2400" dirty="0" smtClean="0"/>
                  <a:t>de </a:t>
                </a:r>
                <a:r>
                  <a:rPr lang="es-PE" sz="2400" dirty="0"/>
                  <a:t>la imagen en ese punto</a:t>
                </a:r>
                <a:r>
                  <a:rPr lang="es-PE" sz="2400" dirty="0" smtClean="0"/>
                  <a:t>.</a:t>
                </a:r>
              </a:p>
              <a:p>
                <a:endParaRPr lang="es-PE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483893"/>
                <a:ext cx="9348480" cy="3612266"/>
              </a:xfrm>
              <a:blipFill>
                <a:blip r:embed="rId2"/>
                <a:stretch>
                  <a:fillRect l="-978" t="-1012" r="-110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4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3.2. Formación de la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63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1" y="2483892"/>
            <a:ext cx="3142338" cy="1173707"/>
          </a:xfrm>
        </p:spPr>
        <p:txBody>
          <a:bodyPr/>
          <a:lstStyle/>
          <a:p>
            <a:r>
              <a:rPr lang="es-PE" sz="2400" i="1" dirty="0" smtClean="0"/>
              <a:t>Ejemplo. </a:t>
            </a:r>
            <a:r>
              <a:rPr lang="es-PE" sz="2400" dirty="0" smtClean="0"/>
              <a:t>Primera fotografía digitalizada.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2553" t="30072" r="20431" b="4781"/>
          <a:stretch/>
        </p:blipFill>
        <p:spPr>
          <a:xfrm>
            <a:off x="7550565" y="1752664"/>
            <a:ext cx="3353996" cy="43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4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3.2. Formación de la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64</a:t>
            </a:fld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427" y="3701524"/>
            <a:ext cx="3053030" cy="2471119"/>
          </a:xfrm>
          <a:prstGeom prst="rect">
            <a:avLst/>
          </a:prstGeom>
        </p:spPr>
      </p:pic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098402" y="2306472"/>
            <a:ext cx="9348480" cy="841244"/>
          </a:xfrm>
        </p:spPr>
        <p:txBody>
          <a:bodyPr/>
          <a:lstStyle/>
          <a:p>
            <a:r>
              <a:rPr lang="es-PE" sz="2400" dirty="0"/>
              <a:t>Muestreo. Mide el valor de una imagen en  un numero finito de puntos. (Resolución</a:t>
            </a:r>
            <a:r>
              <a:rPr lang="es-PE" sz="2400" dirty="0" smtClean="0"/>
              <a:t>)</a:t>
            </a:r>
          </a:p>
          <a:p>
            <a:pPr lvl="1"/>
            <a:r>
              <a:rPr lang="es-PE" sz="2200" dirty="0" smtClean="0"/>
              <a:t>Efecto muestreo.</a:t>
            </a:r>
            <a:endParaRPr lang="es-PE" sz="2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86" y="3701524"/>
            <a:ext cx="3056885" cy="24742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248" y="3701524"/>
            <a:ext cx="3052112" cy="24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3.2. Formación de la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65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306472"/>
                <a:ext cx="9348479" cy="887104"/>
              </a:xfrm>
            </p:spPr>
            <p:txBody>
              <a:bodyPr/>
              <a:lstStyle/>
              <a:p>
                <a:r>
                  <a:rPr lang="es-PE" sz="2400" i="1" dirty="0" smtClean="0"/>
                  <a:t>Cuantización. </a:t>
                </a:r>
                <a:r>
                  <a:rPr lang="es-PE" sz="2400" dirty="0" smtClean="0"/>
                  <a:t>Imposibilidad de tener un rango infinito de valores</a:t>
                </a:r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200" dirty="0" err="1" smtClean="0"/>
                  <a:t>Efecto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Cuantización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s-PE" sz="2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sz="2200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306472"/>
                <a:ext cx="9348479" cy="887104"/>
              </a:xfrm>
              <a:blipFill>
                <a:blip r:embed="rId2"/>
                <a:stretch>
                  <a:fillRect l="-587" t="-4110" r="-1370" b="-1164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502" y="3394675"/>
            <a:ext cx="3413729" cy="27630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40" y="3394675"/>
            <a:ext cx="3413729" cy="27630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378" y="3394675"/>
            <a:ext cx="3413728" cy="27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66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02257"/>
                <a:ext cx="9348480" cy="3393901"/>
              </a:xfrm>
            </p:spPr>
            <p:txBody>
              <a:bodyPr/>
              <a:lstStyle/>
              <a:p>
                <a:r>
                  <a:rPr lang="en-US" sz="2400" dirty="0" smtClean="0"/>
                  <a:t>Una </a:t>
                </a:r>
                <a:r>
                  <a:rPr lang="es-PE" sz="2400" dirty="0" smtClean="0"/>
                  <a:t>imagen análoga es una función bidimensional</a:t>
                </a:r>
                <a:r>
                  <a:rPr lang="en-US" sz="2400" dirty="0" smtClean="0"/>
                  <a:t> continua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s-PE" sz="2400" b="0" i="0" dirty="0" smtClean="0">
                    <a:latin typeface="+mj-lt"/>
                  </a:rPr>
                  <a:t>.</a:t>
                </a:r>
                <a:endParaRPr lang="es-PE" sz="2400" dirty="0" smtClean="0"/>
              </a:p>
              <a:p>
                <a:r>
                  <a:rPr lang="es-PE" sz="2400" dirty="0" smtClean="0"/>
                  <a:t>Una imagen digital es una función discreta vista como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P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P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PE" sz="2400" dirty="0" smtClean="0"/>
                  <a:t> donde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sz="2400" dirty="0" smtClean="0"/>
                  <a:t> son coordenadas espaciales.</a:t>
                </a:r>
              </a:p>
              <a:p>
                <a:r>
                  <a:rPr lang="es-PE" sz="2400" dirty="0" smtClean="0"/>
                  <a:t>Una imagen digital emplea muestreo y </a:t>
                </a:r>
                <a:r>
                  <a:rPr lang="es-PE" sz="2400" dirty="0" err="1" smtClean="0"/>
                  <a:t>cuantización</a:t>
                </a:r>
                <a:r>
                  <a:rPr lang="es-PE" sz="2400" dirty="0" smtClean="0"/>
                  <a:t>.</a:t>
                </a:r>
              </a:p>
              <a:p>
                <a:r>
                  <a:rPr lang="es-PE" sz="2400" dirty="0" smtClean="0"/>
                  <a:t>El </a:t>
                </a:r>
                <a:r>
                  <a:rPr lang="es-PE" sz="2400" dirty="0"/>
                  <a:t>valor de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PE" sz="2400" dirty="0"/>
                  <a:t>en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s-PE" sz="2400" dirty="0"/>
                  <a:t>es proporcional al brillo </a:t>
                </a:r>
                <a:r>
                  <a:rPr lang="es-PE" sz="2400" dirty="0" smtClean="0"/>
                  <a:t>de </a:t>
                </a:r>
                <a:r>
                  <a:rPr lang="es-PE" sz="2400" dirty="0"/>
                  <a:t>la imagen en ese punto</a:t>
                </a:r>
                <a:r>
                  <a:rPr lang="es-PE" sz="2400" dirty="0" smtClean="0"/>
                  <a:t>.</a:t>
                </a:r>
              </a:p>
              <a:p>
                <a:endParaRPr lang="es-PE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02257"/>
                <a:ext cx="9348480" cy="3393901"/>
              </a:xfrm>
              <a:blipFill>
                <a:blip r:embed="rId2"/>
                <a:stretch>
                  <a:fillRect l="-587" t="-1077" r="-110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29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67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9348480" cy="3352958"/>
              </a:xfrm>
            </p:spPr>
            <p:txBody>
              <a:bodyPr/>
              <a:lstStyle/>
              <a:p>
                <a:r>
                  <a:rPr lang="es-PE" sz="2400" dirty="0" smtClean="0"/>
                  <a:t>Una imagen digital se puede representar como una colección de puntos dispuestos en un arreglo matricial, cada uno con un nivel de gris determinado por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sz="2400" dirty="0" smtClean="0"/>
                  <a:t>.</a:t>
                </a:r>
              </a:p>
              <a:p>
                <a:r>
                  <a:rPr lang="es-PE" sz="2400" dirty="0" smtClean="0"/>
                  <a:t>Los elementos de dicha matriz son conocidos como </a:t>
                </a:r>
                <a:r>
                  <a:rPr lang="es-PE" sz="2400" dirty="0" err="1" smtClean="0"/>
                  <a:t>pixels</a:t>
                </a:r>
                <a:r>
                  <a:rPr lang="es-PE" sz="2400" dirty="0" smtClean="0"/>
                  <a:t>.</a:t>
                </a:r>
              </a:p>
              <a:p>
                <a:r>
                  <a:rPr lang="es-PE" sz="2400" dirty="0" smtClean="0"/>
                  <a:t>Un pixel es conocido como </a:t>
                </a:r>
                <a:r>
                  <a:rPr lang="es-PE" sz="2400" dirty="0" err="1" smtClean="0"/>
                  <a:t>picture</a:t>
                </a:r>
                <a:r>
                  <a:rPr lang="es-PE" sz="2400" dirty="0" smtClean="0"/>
                  <a:t> </a:t>
                </a:r>
                <a:r>
                  <a:rPr lang="es-PE" sz="2400" dirty="0" err="1" smtClean="0"/>
                  <a:t>element</a:t>
                </a:r>
                <a:r>
                  <a:rPr lang="es-PE" sz="2400" dirty="0" smtClean="0"/>
                  <a:t>, la menor unidad de mismo color en una imagen.</a:t>
                </a:r>
              </a:p>
              <a:p>
                <a:r>
                  <a:rPr lang="es-PE" sz="2400" dirty="0" smtClean="0"/>
                  <a:t>Un pixel en escala de grises tiene valores de pixel entre 0 y 255.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9348480" cy="3352958"/>
              </a:xfrm>
              <a:blipFill>
                <a:blip r:embed="rId2"/>
                <a:stretch>
                  <a:fillRect l="-587" t="-1273" r="-104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33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68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9348480" cy="335295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PE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PE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PE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PE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PE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PE" sz="24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algunos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casos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es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necesario</a:t>
                </a:r>
                <a:r>
                  <a:rPr lang="en-US" sz="2400" dirty="0" smtClean="0"/>
                  <a:t> considerer a la </a:t>
                </a:r>
                <a:r>
                  <a:rPr lang="en-US" sz="2400" dirty="0" err="1" smtClean="0"/>
                  <a:t>imagen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como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una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función</a:t>
                </a:r>
                <a:r>
                  <a:rPr lang="en-US" sz="2400" dirty="0" smtClean="0"/>
                  <a:t> de variables </a:t>
                </a:r>
                <a:r>
                  <a:rPr lang="en-US" sz="2400" dirty="0" err="1" smtClean="0"/>
                  <a:t>continuas</a:t>
                </a:r>
                <a:r>
                  <a:rPr lang="en-US" sz="2400" dirty="0" smtClean="0"/>
                  <a:t>.</a:t>
                </a:r>
              </a:p>
              <a:p>
                <a:pPr marL="0" indent="0">
                  <a:buNone/>
                </a:pPr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PE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PE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P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P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s-P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→[0,</m:t>
                      </m:r>
                      <m:r>
                        <a:rPr lang="es-P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s-P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PE" sz="24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PE" sz="2400" i="1" dirty="0">
                        <a:latin typeface="Cambria Math" panose="02040503050406030204" pitchFamily="18" charset="0"/>
                      </a:rPr>
                      <m:t>𝐷𝑜𝑛𝑑𝑒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PE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PE" sz="2400" dirty="0">
                    <a:latin typeface="Cambria Math" panose="02040503050406030204" pitchFamily="18" charset="0"/>
                  </a:rPr>
                  <a:t> es un valor de intensidad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9348480" cy="3352958"/>
              </a:xfrm>
              <a:blipFill>
                <a:blip r:embed="rId2"/>
                <a:stretch>
                  <a:fillRect l="-97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5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69</a:t>
            </a:fld>
            <a:endParaRPr lang="es-PE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400" y="2240117"/>
            <a:ext cx="4864564" cy="36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7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688609"/>
            <a:ext cx="9215592" cy="3016154"/>
          </a:xfrm>
        </p:spPr>
        <p:txBody>
          <a:bodyPr/>
          <a:lstStyle/>
          <a:p>
            <a:r>
              <a:rPr lang="es-PE" sz="2400" dirty="0" smtClean="0"/>
              <a:t>El mundo físico percibido como tridimensional.</a:t>
            </a:r>
          </a:p>
          <a:p>
            <a:r>
              <a:rPr lang="es-PE" sz="2400" dirty="0" smtClean="0"/>
              <a:t>Desde la antigüedad existe el deseo de representarlo con imágenes planas 2D, como por ejemplo: pinturas.</a:t>
            </a:r>
          </a:p>
          <a:p>
            <a:r>
              <a:rPr lang="es-PE" sz="2400" dirty="0" err="1" smtClean="0"/>
              <a:t>Thales</a:t>
            </a:r>
            <a:r>
              <a:rPr lang="es-PE" sz="2400" dirty="0" smtClean="0"/>
              <a:t> </a:t>
            </a:r>
            <a:r>
              <a:rPr lang="es-PE" sz="2400" dirty="0"/>
              <a:t>de Mileto (640 AC - </a:t>
            </a:r>
            <a:r>
              <a:rPr lang="es-PE" sz="2400" dirty="0" smtClean="0"/>
              <a:t>548 </a:t>
            </a:r>
            <a:r>
              <a:rPr lang="es-PE" sz="2400" dirty="0"/>
              <a:t>AC), </a:t>
            </a:r>
            <a:r>
              <a:rPr lang="es-PE" sz="2400" dirty="0" smtClean="0"/>
              <a:t>predijo un eclipse y  logro medir tamaño de pirámides empleando proyecciones.</a:t>
            </a:r>
          </a:p>
          <a:p>
            <a:r>
              <a:rPr lang="es-PE" sz="2400" dirty="0" smtClean="0"/>
              <a:t>Los griegos consideraban que los ojos eran emisores de luz y no receptores.</a:t>
            </a:r>
          </a:p>
          <a:p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57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70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743200"/>
                <a:ext cx="5790720" cy="3234519"/>
              </a:xfrm>
            </p:spPr>
            <p:txBody>
              <a:bodyPr/>
              <a:lstStyle/>
              <a:p>
                <a:r>
                  <a:rPr lang="es-PE" sz="2400" dirty="0" smtClean="0"/>
                  <a:t>Una imagen digital es un arreglo de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𝑚𝑥𝑛</m:t>
                    </m:r>
                  </m:oMath>
                </a14:m>
                <a:r>
                  <a:rPr lang="es-PE" sz="2400" dirty="0" smtClean="0"/>
                  <a:t>.</a:t>
                </a:r>
              </a:p>
              <a:p>
                <a:r>
                  <a:rPr lang="es-PE" sz="2400" dirty="0" smtClean="0"/>
                  <a:t>Las intensidades discretas se representan en  intensidades en potencia de 2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PE" sz="2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PE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PE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PE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s-PE" sz="2200" b="0" dirty="0" smtClean="0"/>
              </a:p>
              <a:p>
                <a:pPr lvl="1"/>
                <a:r>
                  <a:rPr lang="es-PE" sz="2200" dirty="0" smtClean="0"/>
                  <a:t>El intervalo de intensidad 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P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2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s-PE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s-PE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s-PE" sz="2200" b="0" dirty="0" smtClean="0"/>
              </a:p>
              <a:p>
                <a:pPr lvl="1"/>
                <a:r>
                  <a:rPr lang="es-PE" sz="2200" dirty="0" smtClean="0"/>
                  <a:t>Almacenamiento= </a:t>
                </a:r>
                <a14:m>
                  <m:oMath xmlns:m="http://schemas.openxmlformats.org/officeDocument/2006/math">
                    <m:r>
                      <a:rPr lang="es-PE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P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s-PE" sz="2200" b="0" dirty="0" smtClean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743200"/>
                <a:ext cx="5790720" cy="3234519"/>
              </a:xfrm>
              <a:blipFill>
                <a:blip r:embed="rId2"/>
                <a:stretch>
                  <a:fillRect l="-947" t="-1318" b="-320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4206" r="7425" b="4660"/>
          <a:stretch/>
        </p:blipFill>
        <p:spPr>
          <a:xfrm>
            <a:off x="8676205" y="2743200"/>
            <a:ext cx="2907155" cy="32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3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3.3. Imagen digital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71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817610"/>
            <a:ext cx="5503401" cy="2961565"/>
          </a:xfrm>
        </p:spPr>
        <p:txBody>
          <a:bodyPr/>
          <a:lstStyle/>
          <a:p>
            <a:r>
              <a:rPr lang="es-PE" sz="2400" i="1" dirty="0"/>
              <a:t>Imágenes de Color. </a:t>
            </a:r>
            <a:r>
              <a:rPr lang="es-PE" sz="2400" dirty="0" smtClean="0"/>
              <a:t>Las </a:t>
            </a:r>
            <a:r>
              <a:rPr lang="es-PE" sz="2400" dirty="0"/>
              <a:t>imágenes en color se componen de tres canales de color (rojo, verde y azul) que se combinan para crear la mayoría de los colores que podemos ver.</a:t>
            </a:r>
            <a:endParaRPr lang="es-PE" sz="2400" b="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5600" y="2817610"/>
            <a:ext cx="3437027" cy="28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4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3.4. Formatos de archivo de imagen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72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470245"/>
            <a:ext cx="9348480" cy="1995699"/>
          </a:xfrm>
        </p:spPr>
        <p:txBody>
          <a:bodyPr/>
          <a:lstStyle/>
          <a:p>
            <a:r>
              <a:rPr lang="es-PE" sz="2400" dirty="0"/>
              <a:t>Muchos formatos de imagen se adhieren al modelo </a:t>
            </a:r>
            <a:r>
              <a:rPr lang="es-PE" sz="2400" dirty="0" smtClean="0"/>
              <a:t>simple.</a:t>
            </a:r>
          </a:p>
          <a:p>
            <a:pPr lvl="1"/>
            <a:r>
              <a:rPr lang="es-PE" sz="2200" dirty="0" smtClean="0"/>
              <a:t>El </a:t>
            </a:r>
            <a:r>
              <a:rPr lang="es-PE" sz="2200" dirty="0"/>
              <a:t>encabezado contiene al menos el ancho y el alto de la imagen.</a:t>
            </a:r>
          </a:p>
          <a:p>
            <a:pPr lvl="1"/>
            <a:r>
              <a:rPr lang="es-PE" sz="2200" dirty="0"/>
              <a:t>La mayoría de los encabezados comienzan con una firma o un "número </a:t>
            </a:r>
            <a:r>
              <a:rPr lang="es-PE" sz="2200" dirty="0" smtClean="0"/>
              <a:t>mágico“ (secuencia </a:t>
            </a:r>
            <a:r>
              <a:rPr lang="es-PE" sz="2200" dirty="0"/>
              <a:t>corta de bytes para identificar el formato de archivo)</a:t>
            </a:r>
            <a:endParaRPr lang="en-US" sz="26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305" t="3079" r="2608" b="12125"/>
          <a:stretch/>
        </p:blipFill>
        <p:spPr>
          <a:xfrm>
            <a:off x="4041413" y="4370610"/>
            <a:ext cx="5571638" cy="178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7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3.4. Formatos de archivo de imagen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73</a:t>
            </a:fld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688609"/>
            <a:ext cx="9348480" cy="3343701"/>
          </a:xfrm>
        </p:spPr>
        <p:txBody>
          <a:bodyPr/>
          <a:lstStyle/>
          <a:p>
            <a:r>
              <a:rPr lang="es-PE" sz="2400" dirty="0" smtClean="0"/>
              <a:t>Algunos formatos de imagen</a:t>
            </a:r>
          </a:p>
          <a:p>
            <a:pPr lvl="1"/>
            <a:r>
              <a:rPr lang="es-PE" sz="2200" dirty="0" smtClean="0"/>
              <a:t>GIF </a:t>
            </a:r>
            <a:r>
              <a:rPr lang="es-PE" sz="2200" dirty="0"/>
              <a:t>(</a:t>
            </a:r>
            <a:r>
              <a:rPr lang="es-PE" sz="2200" dirty="0" err="1"/>
              <a:t>Graphic</a:t>
            </a:r>
            <a:r>
              <a:rPr lang="es-PE" sz="2200" dirty="0"/>
              <a:t> </a:t>
            </a:r>
            <a:r>
              <a:rPr lang="es-PE" sz="2200" dirty="0" err="1"/>
              <a:t>Interchange</a:t>
            </a:r>
            <a:r>
              <a:rPr lang="es-PE" sz="2200" dirty="0"/>
              <a:t> </a:t>
            </a:r>
            <a:r>
              <a:rPr lang="es-PE" sz="2200" dirty="0" err="1"/>
              <a:t>Format</a:t>
            </a:r>
            <a:r>
              <a:rPr lang="es-PE" sz="2200" dirty="0"/>
              <a:t>) - </a:t>
            </a:r>
          </a:p>
          <a:p>
            <a:pPr lvl="1"/>
            <a:r>
              <a:rPr lang="es-PE" sz="2200" dirty="0"/>
              <a:t>PNG (Portable Network </a:t>
            </a:r>
            <a:r>
              <a:rPr lang="es-PE" sz="2200" dirty="0" err="1"/>
              <a:t>Graphics</a:t>
            </a:r>
            <a:r>
              <a:rPr lang="es-PE" sz="2200" dirty="0"/>
              <a:t>)</a:t>
            </a:r>
          </a:p>
          <a:p>
            <a:pPr lvl="1"/>
            <a:r>
              <a:rPr lang="es-PE" sz="2200" dirty="0"/>
              <a:t>JPEG (</a:t>
            </a:r>
            <a:r>
              <a:rPr lang="es-PE" sz="2200" dirty="0" err="1"/>
              <a:t>Joint</a:t>
            </a:r>
            <a:r>
              <a:rPr lang="es-PE" sz="2200" dirty="0"/>
              <a:t> </a:t>
            </a:r>
            <a:r>
              <a:rPr lang="es-PE" sz="2200" dirty="0" err="1"/>
              <a:t>Photographic</a:t>
            </a:r>
            <a:r>
              <a:rPr lang="es-PE" sz="2200" dirty="0"/>
              <a:t> </a:t>
            </a:r>
            <a:r>
              <a:rPr lang="es-PE" sz="2200" dirty="0" err="1"/>
              <a:t>Experts</a:t>
            </a:r>
            <a:r>
              <a:rPr lang="es-PE" sz="2200" dirty="0"/>
              <a:t> </a:t>
            </a:r>
            <a:r>
              <a:rPr lang="es-PE" sz="2200" dirty="0" err="1"/>
              <a:t>Group</a:t>
            </a:r>
            <a:r>
              <a:rPr lang="es-PE" sz="2200" dirty="0"/>
              <a:t>)</a:t>
            </a:r>
          </a:p>
          <a:p>
            <a:pPr lvl="1"/>
            <a:r>
              <a:rPr lang="es-PE" sz="2200" dirty="0"/>
              <a:t>TIFF (</a:t>
            </a:r>
            <a:r>
              <a:rPr lang="es-PE" sz="2200" dirty="0" err="1"/>
              <a:t>Tagged</a:t>
            </a:r>
            <a:r>
              <a:rPr lang="es-PE" sz="2200" dirty="0"/>
              <a:t> </a:t>
            </a:r>
            <a:r>
              <a:rPr lang="es-PE" sz="2200" dirty="0" err="1"/>
              <a:t>Image</a:t>
            </a:r>
            <a:r>
              <a:rPr lang="es-PE" sz="2200" dirty="0"/>
              <a:t> File </a:t>
            </a:r>
            <a:r>
              <a:rPr lang="es-PE" sz="2200" dirty="0" err="1"/>
              <a:t>Format</a:t>
            </a:r>
            <a:r>
              <a:rPr lang="es-PE" sz="2200" dirty="0"/>
              <a:t>)</a:t>
            </a:r>
          </a:p>
          <a:p>
            <a:pPr lvl="1"/>
            <a:r>
              <a:rPr lang="es-PE" sz="2200" dirty="0"/>
              <a:t>PGM (Portable Gray </a:t>
            </a:r>
            <a:r>
              <a:rPr lang="es-PE" sz="2200" dirty="0" err="1"/>
              <a:t>Map</a:t>
            </a:r>
            <a:r>
              <a:rPr lang="es-PE" sz="2200" dirty="0"/>
              <a:t>)</a:t>
            </a:r>
          </a:p>
          <a:p>
            <a:pPr lvl="1"/>
            <a:r>
              <a:rPr lang="es-PE" sz="2200" dirty="0"/>
              <a:t>FITS (Flexible </a:t>
            </a:r>
            <a:r>
              <a:rPr lang="es-PE" sz="2200" dirty="0" err="1"/>
              <a:t>Image</a:t>
            </a:r>
            <a:r>
              <a:rPr lang="es-PE" sz="2200" dirty="0"/>
              <a:t> </a:t>
            </a:r>
            <a:r>
              <a:rPr lang="es-PE" sz="2200" dirty="0" err="1"/>
              <a:t>Transport</a:t>
            </a:r>
            <a:r>
              <a:rPr lang="es-PE" sz="2200" dirty="0"/>
              <a:t> </a:t>
            </a:r>
            <a:r>
              <a:rPr lang="es-PE" sz="2200" dirty="0" err="1"/>
              <a:t>System</a:t>
            </a:r>
            <a:r>
              <a:rPr lang="es-PE" sz="2200" dirty="0" smtClean="0"/>
              <a:t>)</a:t>
            </a:r>
          </a:p>
          <a:p>
            <a:pPr lvl="1"/>
            <a:r>
              <a:rPr lang="es-PE" sz="2200" dirty="0" smtClean="0"/>
              <a:t>RAW</a:t>
            </a:r>
            <a:endParaRPr lang="es-PE" sz="2200" dirty="0"/>
          </a:p>
        </p:txBody>
      </p:sp>
    </p:spTree>
    <p:extLst>
      <p:ext uri="{BB962C8B-B14F-4D97-AF65-F5344CB8AC3E}">
        <p14:creationId xmlns:p14="http://schemas.microsoft.com/office/powerpoint/2010/main" val="6806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3.5. Histograma de una imagen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74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552131"/>
                <a:ext cx="9348480" cy="3480179"/>
              </a:xfrm>
            </p:spPr>
            <p:txBody>
              <a:bodyPr/>
              <a:lstStyle/>
              <a:p>
                <a:r>
                  <a:rPr lang="es-PE" sz="2400" dirty="0" smtClean="0"/>
                  <a:t>Sea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PE" sz="2400" dirty="0"/>
                  <a:t> una imagen en su representación </a:t>
                </a:r>
                <a:r>
                  <a:rPr lang="es-PE" sz="2400" dirty="0" smtClean="0"/>
                  <a:t>matricial entonces su histograma será un vector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PE" sz="2400" dirty="0"/>
                  <a:t>  de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s-PE" sz="2400" dirty="0"/>
                  <a:t> elementos</a:t>
                </a:r>
                <a:r>
                  <a:rPr lang="es-PE" sz="2400" dirty="0" smtClean="0"/>
                  <a:t>.</a:t>
                </a:r>
              </a:p>
              <a:p>
                <a:pPr marL="0" indent="0">
                  <a:buNone/>
                </a:pPr>
                <a:endParaRPr lang="es-PE" sz="3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   ,  0≤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≤255}</m:t>
                      </m:r>
                    </m:oMath>
                  </m:oMathPara>
                </a14:m>
                <a:endParaRPr lang="es-PE" sz="2400" dirty="0" smtClean="0"/>
              </a:p>
              <a:p>
                <a:pPr marL="0" indent="0">
                  <a:buNone/>
                </a:pPr>
                <a:endParaRPr lang="es-PE" sz="700" dirty="0"/>
              </a:p>
              <a:p>
                <a14:m>
                  <m:oMath xmlns:m="http://schemas.openxmlformats.org/officeDocument/2006/math"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s-PE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/>
                  <a:t>representa la frecuencia de aparición  de </a:t>
                </a:r>
                <a:r>
                  <a:rPr lang="es-PE" sz="2400" dirty="0" smtClean="0"/>
                  <a:t> el tono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 smtClean="0"/>
                  <a:t>de </a:t>
                </a:r>
                <a:r>
                  <a:rPr lang="es-PE" sz="2400" dirty="0"/>
                  <a:t>gris en la imagen</a:t>
                </a:r>
              </a:p>
              <a:p>
                <a:r>
                  <a:rPr lang="es-PE" sz="2400" i="1" dirty="0" smtClean="0"/>
                  <a:t>Ejemplo. </a:t>
                </a:r>
                <a:r>
                  <a:rPr lang="es-PE" sz="2400" dirty="0" smtClean="0"/>
                  <a:t>Si </a:t>
                </a:r>
                <a14:m>
                  <m:oMath xmlns:m="http://schemas.openxmlformats.org/officeDocument/2006/math"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(150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39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/>
                  <a:t>significa </a:t>
                </a:r>
                <a:r>
                  <a:rPr lang="es-PE" sz="2400" dirty="0" smtClean="0"/>
                  <a:t>que hay 39 pixeles de  tono </a:t>
                </a:r>
                <a:r>
                  <a:rPr lang="es-PE" sz="2400" dirty="0"/>
                  <a:t>de gris </a:t>
                </a:r>
                <a:r>
                  <a:rPr lang="es-PE" sz="2400" dirty="0" smtClean="0"/>
                  <a:t>150.</a:t>
                </a:r>
                <a:endParaRPr lang="es-PE" sz="2400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552131"/>
                <a:ext cx="9348480" cy="3480179"/>
              </a:xfrm>
              <a:blipFill>
                <a:blip r:embed="rId2"/>
                <a:stretch>
                  <a:fillRect l="-587" t="-1226" r="-848" b="-595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3.5. Histograma de una imagen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75</a:t>
            </a:fld>
            <a:endParaRPr lang="es-PE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32160" r="31317" b="9945"/>
          <a:stretch/>
        </p:blipFill>
        <p:spPr>
          <a:xfrm>
            <a:off x="6227300" y="3002507"/>
            <a:ext cx="5356060" cy="2497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631" y="2178126"/>
            <a:ext cx="4858781" cy="36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4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3.6. Acumulación de una imagen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76</a:t>
            </a:fld>
            <a:endParaRPr lang="es-P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2234880" y="2552131"/>
                <a:ext cx="9348480" cy="3480179"/>
              </a:xfrm>
            </p:spPr>
            <p:txBody>
              <a:bodyPr/>
              <a:lstStyle/>
              <a:p>
                <a:r>
                  <a:rPr lang="es-PE" sz="2400" dirty="0" smtClean="0"/>
                  <a:t>Sea </a:t>
                </a:r>
                <a14:m>
                  <m:oMath xmlns:m="http://schemas.openxmlformats.org/officeDocument/2006/math">
                    <m:r>
                      <a:rPr lang="es-PE" sz="24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PE" sz="2400" dirty="0"/>
                  <a:t> una imagen en su representación </a:t>
                </a:r>
                <a:r>
                  <a:rPr lang="es-PE" sz="2400" dirty="0"/>
                  <a:t>matricial entonces su histograma será un vector </a:t>
                </a:r>
                <a14:m>
                  <m:oMath xmlns:m="http://schemas.openxmlformats.org/officeDocument/2006/math"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s-PE" sz="2400" dirty="0"/>
                  <a:t>  de </a:t>
                </a:r>
                <a14:m>
                  <m:oMath xmlns:m="http://schemas.openxmlformats.org/officeDocument/2006/math">
                    <m:r>
                      <a:rPr lang="es-PE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PE" sz="24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s-PE" sz="2400" dirty="0"/>
                  <a:t> elementos</a:t>
                </a:r>
                <a:r>
                  <a:rPr lang="es-PE" sz="2400" dirty="0"/>
                  <a:t>.</a:t>
                </a:r>
              </a:p>
              <a:p>
                <a:pPr marL="0" indent="0">
                  <a:buNone/>
                </a:pPr>
                <a:endParaRPr lang="es-PE" sz="3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PE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PE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PE" sz="700" dirty="0"/>
              </a:p>
              <a:p>
                <a14:m>
                  <m:oMath xmlns:m="http://schemas.openxmlformats.org/officeDocument/2006/math"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s-PE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PE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/>
                  <a:t>representa la frecuencia de aparición  </a:t>
                </a:r>
                <a:r>
                  <a:rPr lang="es-PE" sz="2400" dirty="0" smtClean="0"/>
                  <a:t> </a:t>
                </a:r>
                <a:r>
                  <a:rPr lang="es-PE" sz="2400" b="0" i="0" dirty="0" smtClean="0">
                    <a:latin typeface="+mj-lt"/>
                  </a:rPr>
                  <a:t>de tonos de gris menores que </a:t>
                </a:r>
                <a14:m>
                  <m:oMath xmlns:m="http://schemas.openxmlformats.org/officeDocument/2006/math"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PE" sz="2400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s-PE" sz="2400" b="0" i="0" dirty="0" smtClean="0">
                  <a:latin typeface="+mj-lt"/>
                </a:endParaRPr>
              </a:p>
              <a:p>
                <a:r>
                  <a:rPr lang="es-PE" sz="2400" i="1" dirty="0" smtClean="0"/>
                  <a:t>Ejemplo. </a:t>
                </a:r>
                <a:r>
                  <a:rPr lang="es-PE" sz="2400" dirty="0" smtClean="0"/>
                  <a:t>Si </a:t>
                </a:r>
                <a14:m>
                  <m:oMath xmlns:m="http://schemas.openxmlformats.org/officeDocument/2006/math"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(1</m:t>
                    </m:r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s-PE" sz="2400" b="0" i="1" dirty="0" smtClean="0">
                        <a:latin typeface="Cambria Math" panose="02040503050406030204" pitchFamily="18" charset="0"/>
                      </a:rPr>
                      <m:t>120</m:t>
                    </m:r>
                    <m:r>
                      <a:rPr lang="es-PE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400" dirty="0"/>
                  <a:t>significa </a:t>
                </a:r>
                <a:r>
                  <a:rPr lang="es-PE" sz="2400" dirty="0" smtClean="0"/>
                  <a:t>que hay 120 pixeles de  tono </a:t>
                </a:r>
                <a:r>
                  <a:rPr lang="es-PE" sz="2400" dirty="0"/>
                  <a:t>de gris </a:t>
                </a:r>
                <a:r>
                  <a:rPr lang="es-PE" sz="2400" dirty="0" smtClean="0"/>
                  <a:t>150 menores.</a:t>
                </a:r>
                <a:endParaRPr lang="es-PE" sz="2400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4880" y="2552131"/>
                <a:ext cx="9348480" cy="3480179"/>
              </a:xfrm>
              <a:blipFill>
                <a:blip r:embed="rId2"/>
                <a:stretch>
                  <a:fillRect l="-587" t="-1226" r="-522" b="-665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45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4. Procesamiento digital de imágenes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29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78</a:t>
            </a:fld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534771" y="3384644"/>
            <a:ext cx="54454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GRACIAS..</a:t>
            </a:r>
            <a:endParaRPr lang="es-E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49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79" y="2661313"/>
            <a:ext cx="9799093" cy="3411941"/>
          </a:xfrm>
        </p:spPr>
        <p:txBody>
          <a:bodyPr/>
          <a:lstStyle/>
          <a:p>
            <a:r>
              <a:rPr lang="es-PE" sz="2400" dirty="0" smtClean="0"/>
              <a:t>Los </a:t>
            </a:r>
            <a:r>
              <a:rPr lang="es-PE" sz="2400" dirty="0"/>
              <a:t>pintores italianos del Renacimiento fueron los </a:t>
            </a:r>
            <a:r>
              <a:rPr lang="es-PE" sz="2400" dirty="0" smtClean="0"/>
              <a:t>primeros en </a:t>
            </a:r>
            <a:r>
              <a:rPr lang="es-PE" sz="2400" dirty="0"/>
              <a:t>entender la </a:t>
            </a:r>
            <a:r>
              <a:rPr lang="es-PE" sz="2400" dirty="0" smtClean="0"/>
              <a:t>formación </a:t>
            </a:r>
            <a:r>
              <a:rPr lang="es-PE" sz="2400" dirty="0"/>
              <a:t>de las </a:t>
            </a:r>
            <a:r>
              <a:rPr lang="es-PE" sz="2400" dirty="0" smtClean="0"/>
              <a:t>imágenes </a:t>
            </a:r>
          </a:p>
          <a:p>
            <a:r>
              <a:rPr lang="es-PE" sz="2400" dirty="0" smtClean="0"/>
              <a:t>Alrededor de 1413, el arquitecto, pintor y escultor  Filippo </a:t>
            </a:r>
            <a:r>
              <a:rPr lang="es-PE" sz="2400" dirty="0" err="1" smtClean="0"/>
              <a:t>Brunelleschi</a:t>
            </a:r>
            <a:r>
              <a:rPr lang="es-PE" sz="2400" dirty="0" smtClean="0"/>
              <a:t> inventó la perspectiva. </a:t>
            </a:r>
          </a:p>
          <a:p>
            <a:r>
              <a:rPr lang="es-PE" sz="2400" dirty="0" smtClean="0"/>
              <a:t>Sus </a:t>
            </a:r>
            <a:r>
              <a:rPr lang="es-PE" sz="2400" dirty="0"/>
              <a:t>principales </a:t>
            </a:r>
            <a:r>
              <a:rPr lang="es-PE" sz="2400" dirty="0" smtClean="0"/>
              <a:t>obras: La </a:t>
            </a:r>
            <a:r>
              <a:rPr lang="es-PE" sz="2400" dirty="0"/>
              <a:t>Catedral Santa </a:t>
            </a:r>
            <a:r>
              <a:rPr lang="es-PE" sz="2400" dirty="0" smtClean="0"/>
              <a:t>María </a:t>
            </a:r>
            <a:r>
              <a:rPr lang="es-PE" sz="2400" dirty="0"/>
              <a:t>de </a:t>
            </a:r>
            <a:r>
              <a:rPr lang="es-PE" sz="2400" dirty="0" err="1" smtClean="0"/>
              <a:t>Fiore</a:t>
            </a:r>
            <a:r>
              <a:rPr lang="es-PE" sz="2400" dirty="0" smtClean="0"/>
              <a:t> (cúpula </a:t>
            </a:r>
            <a:r>
              <a:rPr lang="es-PE" sz="2400" dirty="0"/>
              <a:t>es la </a:t>
            </a:r>
            <a:r>
              <a:rPr lang="es-PE" sz="2400" dirty="0" smtClean="0"/>
              <a:t>más grande </a:t>
            </a:r>
            <a:r>
              <a:rPr lang="es-PE" sz="2400" dirty="0"/>
              <a:t>del mundo con </a:t>
            </a:r>
            <a:r>
              <a:rPr lang="es-PE" sz="2400" dirty="0" smtClean="0"/>
              <a:t>más </a:t>
            </a:r>
            <a:r>
              <a:rPr lang="es-PE" sz="2400" dirty="0"/>
              <a:t>de 50m de </a:t>
            </a:r>
            <a:r>
              <a:rPr lang="es-PE" sz="2400" dirty="0" smtClean="0"/>
              <a:t>diámetro)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54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79" y="2238233"/>
            <a:ext cx="9799093" cy="3835021"/>
          </a:xfrm>
        </p:spPr>
        <p:txBody>
          <a:bodyPr/>
          <a:lstStyle/>
          <a:p>
            <a:r>
              <a:rPr lang="es-PE" sz="2400" dirty="0" smtClean="0"/>
              <a:t>A </a:t>
            </a:r>
            <a:r>
              <a:rPr lang="es-PE" sz="2400" dirty="0"/>
              <a:t>partir de </a:t>
            </a:r>
            <a:r>
              <a:rPr lang="es-PE" sz="2400" dirty="0" smtClean="0"/>
              <a:t>esta época </a:t>
            </a:r>
            <a:r>
              <a:rPr lang="es-PE" sz="2400" dirty="0"/>
              <a:t>se empieza a considerar el </a:t>
            </a:r>
            <a:r>
              <a:rPr lang="es-PE" sz="2400" i="1" dirty="0"/>
              <a:t>punto de fuga</a:t>
            </a:r>
            <a:r>
              <a:rPr lang="es-PE" sz="2400" dirty="0"/>
              <a:t>, en el </a:t>
            </a:r>
            <a:r>
              <a:rPr lang="es-PE" sz="2400" dirty="0" smtClean="0"/>
              <a:t>que líneas </a:t>
            </a:r>
            <a:r>
              <a:rPr lang="es-PE" sz="2400" dirty="0"/>
              <a:t>paralelas que se alejan del observador convergen en un punto. </a:t>
            </a:r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9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79" y="3511139"/>
            <a:ext cx="4244454" cy="26386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50" y="3511139"/>
            <a:ext cx="4360522" cy="26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eas">
  <a:themeElements>
    <a:clrScheme name="Cascada 8">
      <a:dk1>
        <a:srgbClr val="204162"/>
      </a:dk1>
      <a:lt1>
        <a:srgbClr val="FFFFFF"/>
      </a:lt1>
      <a:dk2>
        <a:srgbClr val="204162"/>
      </a:dk2>
      <a:lt2>
        <a:srgbClr val="003300"/>
      </a:lt2>
      <a:accent1>
        <a:srgbClr val="99CC00"/>
      </a:accent1>
      <a:accent2>
        <a:srgbClr val="336633"/>
      </a:accent2>
      <a:accent3>
        <a:srgbClr val="FFFFFF"/>
      </a:accent3>
      <a:accent4>
        <a:srgbClr val="1A3653"/>
      </a:accent4>
      <a:accent5>
        <a:srgbClr val="CAE2AA"/>
      </a:accent5>
      <a:accent6>
        <a:srgbClr val="2D5C2D"/>
      </a:accent6>
      <a:hlink>
        <a:srgbClr val="6666FF"/>
      </a:hlink>
      <a:folHlink>
        <a:srgbClr val="C5C248"/>
      </a:folHlink>
    </a:clrScheme>
    <a:fontScheme name="Cascad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cada 1">
        <a:dk1>
          <a:srgbClr val="C0C0C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5C5C8A"/>
        </a:accent6>
        <a:hlink>
          <a:srgbClr val="FFFF99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2">
        <a:dk1>
          <a:srgbClr val="CC99FF"/>
        </a:dk1>
        <a:lt1>
          <a:srgbClr val="FFFFFF"/>
        </a:lt1>
        <a:dk2>
          <a:srgbClr val="400040"/>
        </a:dk2>
        <a:lt2>
          <a:srgbClr val="FFFFFF"/>
        </a:lt2>
        <a:accent1>
          <a:srgbClr val="FF66FF"/>
        </a:accent1>
        <a:accent2>
          <a:srgbClr val="CC00CC"/>
        </a:accent2>
        <a:accent3>
          <a:srgbClr val="AFAAAF"/>
        </a:accent3>
        <a:accent4>
          <a:srgbClr val="DADADA"/>
        </a:accent4>
        <a:accent5>
          <a:srgbClr val="FFB8FF"/>
        </a:accent5>
        <a:accent6>
          <a:srgbClr val="B900B9"/>
        </a:accent6>
        <a:hlink>
          <a:srgbClr val="FF7C80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3">
        <a:dk1>
          <a:srgbClr val="CC99FF"/>
        </a:dk1>
        <a:lt1>
          <a:srgbClr val="FFFFFF"/>
        </a:lt1>
        <a:dk2>
          <a:srgbClr val="34022D"/>
        </a:dk2>
        <a:lt2>
          <a:srgbClr val="FFFFFF"/>
        </a:lt2>
        <a:accent1>
          <a:srgbClr val="775EC8"/>
        </a:accent1>
        <a:accent2>
          <a:srgbClr val="9933FF"/>
        </a:accent2>
        <a:accent3>
          <a:srgbClr val="AEAAAD"/>
        </a:accent3>
        <a:accent4>
          <a:srgbClr val="DADADA"/>
        </a:accent4>
        <a:accent5>
          <a:srgbClr val="BDB6E0"/>
        </a:accent5>
        <a:accent6>
          <a:srgbClr val="8A2DE7"/>
        </a:accent6>
        <a:hlink>
          <a:srgbClr val="993366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4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3399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5">
        <a:dk1>
          <a:srgbClr val="00FFFF"/>
        </a:dk1>
        <a:lt1>
          <a:srgbClr val="FFFFFF"/>
        </a:lt1>
        <a:dk2>
          <a:srgbClr val="4E009C"/>
        </a:dk2>
        <a:lt2>
          <a:srgbClr val="FFFFFF"/>
        </a:lt2>
        <a:accent1>
          <a:srgbClr val="00A8A4"/>
        </a:accent1>
        <a:accent2>
          <a:srgbClr val="3399FF"/>
        </a:accent2>
        <a:accent3>
          <a:srgbClr val="B2AACB"/>
        </a:accent3>
        <a:accent4>
          <a:srgbClr val="DADADA"/>
        </a:accent4>
        <a:accent5>
          <a:srgbClr val="AAD1CF"/>
        </a:accent5>
        <a:accent6>
          <a:srgbClr val="2D8A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6">
        <a:dk1>
          <a:srgbClr val="CCCC33"/>
        </a:dk1>
        <a:lt1>
          <a:srgbClr val="FFFFFF"/>
        </a:lt1>
        <a:dk2>
          <a:srgbClr val="003300"/>
        </a:dk2>
        <a:lt2>
          <a:srgbClr val="FFFFCC"/>
        </a:lt2>
        <a:accent1>
          <a:srgbClr val="008000"/>
        </a:accent1>
        <a:accent2>
          <a:srgbClr val="669900"/>
        </a:accent2>
        <a:accent3>
          <a:srgbClr val="AAADAA"/>
        </a:accent3>
        <a:accent4>
          <a:srgbClr val="DADADA"/>
        </a:accent4>
        <a:accent5>
          <a:srgbClr val="AAC0AA"/>
        </a:accent5>
        <a:accent6>
          <a:srgbClr val="5C8A00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7">
        <a:dk1>
          <a:srgbClr val="CCCC99"/>
        </a:dk1>
        <a:lt1>
          <a:srgbClr val="FFFFFF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996633"/>
        </a:accent2>
        <a:accent3>
          <a:srgbClr val="C0AAAA"/>
        </a:accent3>
        <a:accent4>
          <a:srgbClr val="DADADA"/>
        </a:accent4>
        <a:accent5>
          <a:srgbClr val="E2CAAA"/>
        </a:accent5>
        <a:accent6>
          <a:srgbClr val="8A5C2D"/>
        </a:accent6>
        <a:hlink>
          <a:srgbClr val="FFFFCC"/>
        </a:hlink>
        <a:folHlink>
          <a:srgbClr val="DDD8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8">
        <a:dk1>
          <a:srgbClr val="204162"/>
        </a:dk1>
        <a:lt1>
          <a:srgbClr val="FFFFFF"/>
        </a:lt1>
        <a:dk2>
          <a:srgbClr val="204162"/>
        </a:dk2>
        <a:lt2>
          <a:srgbClr val="003300"/>
        </a:lt2>
        <a:accent1>
          <a:srgbClr val="99CC00"/>
        </a:accent1>
        <a:accent2>
          <a:srgbClr val="336633"/>
        </a:accent2>
        <a:accent3>
          <a:srgbClr val="FFFFFF"/>
        </a:accent3>
        <a:accent4>
          <a:srgbClr val="1A3653"/>
        </a:accent4>
        <a:accent5>
          <a:srgbClr val="CAE2AA"/>
        </a:accent5>
        <a:accent6>
          <a:srgbClr val="2D5C2D"/>
        </a:accent6>
        <a:hlink>
          <a:srgbClr val="6666FF"/>
        </a:hlink>
        <a:folHlink>
          <a:srgbClr val="C5C2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a 9">
        <a:dk1>
          <a:srgbClr val="000000"/>
        </a:dk1>
        <a:lt1>
          <a:srgbClr val="FFFFFF"/>
        </a:lt1>
        <a:dk2>
          <a:srgbClr val="1C1C34"/>
        </a:dk2>
        <a:lt2>
          <a:srgbClr val="000066"/>
        </a:lt2>
        <a:accent1>
          <a:srgbClr val="DDDDDD"/>
        </a:accent1>
        <a:accent2>
          <a:srgbClr val="6699CC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C8AB9"/>
        </a:accent6>
        <a:hlink>
          <a:srgbClr val="005A5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ineas" id="{69C50E0B-5FC2-49B1-801F-E9537BC3ECD5}" vid="{7B935D61-A1DB-45B6-BB02-EE8543E7D23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Lineas</Template>
  <TotalTime>2731</TotalTime>
  <Words>3184</Words>
  <Application>Microsoft Office PowerPoint</Application>
  <PresentationFormat>Panorámica</PresentationFormat>
  <Paragraphs>418</Paragraphs>
  <Slides>78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78</vt:i4>
      </vt:variant>
    </vt:vector>
  </HeadingPairs>
  <TitlesOfParts>
    <vt:vector size="84" baseType="lpstr">
      <vt:lpstr>Arial</vt:lpstr>
      <vt:lpstr>Calibri</vt:lpstr>
      <vt:lpstr>Cambria Math</vt:lpstr>
      <vt:lpstr>Times New Roman</vt:lpstr>
      <vt:lpstr>Wingdings</vt:lpstr>
      <vt:lpstr>Lineas</vt:lpstr>
      <vt:lpstr>Introducción a la Visión Computacional y Procesamiento Gráfico</vt:lpstr>
      <vt:lpstr>Pre-requisitos </vt:lpstr>
      <vt:lpstr>Contenidos.</vt:lpstr>
      <vt:lpstr>1. Introducción</vt:lpstr>
      <vt:lpstr>Presentación de PowerPoint</vt:lpstr>
      <vt:lpstr>Presentación de PowerPoint</vt:lpstr>
      <vt:lpstr>1.1. Historia</vt:lpstr>
      <vt:lpstr>1.1. Historia (Cont.)</vt:lpstr>
      <vt:lpstr>1.1. Historia (Cont.)</vt:lpstr>
      <vt:lpstr>1.1. Historia (Cont.)</vt:lpstr>
      <vt:lpstr>1.1. Historia (Cont.)</vt:lpstr>
      <vt:lpstr>1.1. Historia (Cont.)</vt:lpstr>
      <vt:lpstr>1.1. Historia (Cont.)</vt:lpstr>
      <vt:lpstr>1.1. Historia (Cont.)</vt:lpstr>
      <vt:lpstr>1.1. Historia (Cont.)</vt:lpstr>
      <vt:lpstr>1.1. Historia (Cont.)</vt:lpstr>
      <vt:lpstr>1.1. Historia (Cont.)</vt:lpstr>
      <vt:lpstr>1.2. Enfoques de visión artificial</vt:lpstr>
      <vt:lpstr>1.2. Enfoques de visión artificial (Cont.)</vt:lpstr>
      <vt:lpstr>1.2. Enfoques de visión artificial (Cont.)</vt:lpstr>
      <vt:lpstr>1.2. Enfoques de visión artificial (Cont.)</vt:lpstr>
      <vt:lpstr>1.3. Visión Humana.</vt:lpstr>
      <vt:lpstr>1.3.1. Ojo Humano.</vt:lpstr>
      <vt:lpstr>1.3.2. Problemas de percepción visual.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1.4. Visión Computacional.</vt:lpstr>
      <vt:lpstr>1.4. Visión Computacional (Cont.)</vt:lpstr>
      <vt:lpstr>1.4. Visión Computacional (Cont.)</vt:lpstr>
      <vt:lpstr>1.4. Visión Computacional (Cont.)</vt:lpstr>
      <vt:lpstr>2. Sistemas de visión computacional</vt:lpstr>
      <vt:lpstr>2.1. Sistemas de visión computacional</vt:lpstr>
      <vt:lpstr>2.1. Sistemas de visión computacional (Cont.)</vt:lpstr>
      <vt:lpstr>2.1. Sistemas de visión computacional (Cont.)</vt:lpstr>
      <vt:lpstr>2.1. Sistemas de visión computacional (Cont.)</vt:lpstr>
      <vt:lpstr>2.1. Sistemas de visión computacional (Cont.)</vt:lpstr>
      <vt:lpstr>2.2. Etapas</vt:lpstr>
      <vt:lpstr>2.2. Etapas (Cont.)</vt:lpstr>
      <vt:lpstr>2.2. Etapas (Cont.)</vt:lpstr>
      <vt:lpstr>2.3. Hardware</vt:lpstr>
      <vt:lpstr>2.4. Aplicaciones.</vt:lpstr>
      <vt:lpstr>2.4. Aplicaciones (Cont.)</vt:lpstr>
      <vt:lpstr>2.4. Aplicaciones (Cont.)</vt:lpstr>
      <vt:lpstr>2.4. Aplicaciones (Cont.)</vt:lpstr>
      <vt:lpstr>2.4. Aplicaciones (Cont.)</vt:lpstr>
      <vt:lpstr>2.4. Aplicaciones (Cont.)</vt:lpstr>
      <vt:lpstr>2.4. Aplicaciones (Cont.)</vt:lpstr>
      <vt:lpstr>2.4. Aplicaciones (Cont.)</vt:lpstr>
      <vt:lpstr>3. Imágenes DIGITALES</vt:lpstr>
      <vt:lpstr>3.1. El espectro electromagnético</vt:lpstr>
      <vt:lpstr>3.3. Formación de la imagen</vt:lpstr>
      <vt:lpstr>3.2. Formación de la imagen (Cont.)</vt:lpstr>
      <vt:lpstr>3.2. Formación de la imagen (Cont.)</vt:lpstr>
      <vt:lpstr>3.2. Formación de la imagen (Cont.)</vt:lpstr>
      <vt:lpstr>3.2. Formación de la imagen (Cont.)</vt:lpstr>
      <vt:lpstr>3.2. Formación de la imagen (Cont.)</vt:lpstr>
      <vt:lpstr>3.3. Imagen digital</vt:lpstr>
      <vt:lpstr>3.3. Imagen digital (Cont.)</vt:lpstr>
      <vt:lpstr>3.3. Imagen digital (Cont.)</vt:lpstr>
      <vt:lpstr>3.3. Imagen digital (Cont.)</vt:lpstr>
      <vt:lpstr>3.3. Imagen digital (Cont.)</vt:lpstr>
      <vt:lpstr>3.3. Imagen digital (Cont.)</vt:lpstr>
      <vt:lpstr>3.4. Formatos de archivo de imagen</vt:lpstr>
      <vt:lpstr>3.4. Formatos de archivo de imagen (Cont.)</vt:lpstr>
      <vt:lpstr>3.5. Histograma de una imagen</vt:lpstr>
      <vt:lpstr>3.5. Histograma de una imagen</vt:lpstr>
      <vt:lpstr>3.6. Acumulación de una imagen</vt:lpstr>
      <vt:lpstr>4. Procesamiento digital de imágenes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Computación Gráfica</dc:title>
  <dc:creator>Liz Sofia</dc:creator>
  <cp:lastModifiedBy>Liz Sofia</cp:lastModifiedBy>
  <cp:revision>302</cp:revision>
  <dcterms:created xsi:type="dcterms:W3CDTF">2019-01-14T02:42:34Z</dcterms:created>
  <dcterms:modified xsi:type="dcterms:W3CDTF">2019-04-17T04:59:45Z</dcterms:modified>
</cp:coreProperties>
</file>